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62" r:id="rId5"/>
    <p:sldId id="261" r:id="rId6"/>
    <p:sldId id="260" r:id="rId7"/>
    <p:sldId id="259" r:id="rId8"/>
    <p:sldId id="258" r:id="rId9"/>
    <p:sldId id="264" r:id="rId10"/>
    <p:sldId id="265" r:id="rId11"/>
    <p:sldId id="267" r:id="rId12"/>
    <p:sldId id="266" r:id="rId13"/>
    <p:sldId id="268" r:id="rId14"/>
    <p:sldId id="269" r:id="rId15"/>
    <p:sldId id="270" r:id="rId16"/>
    <p:sldId id="271" r:id="rId17"/>
    <p:sldId id="288" r:id="rId18"/>
    <p:sldId id="272" r:id="rId19"/>
    <p:sldId id="273" r:id="rId20"/>
    <p:sldId id="286" r:id="rId21"/>
    <p:sldId id="274" r:id="rId22"/>
    <p:sldId id="275" r:id="rId23"/>
    <p:sldId id="276" r:id="rId24"/>
    <p:sldId id="278" r:id="rId25"/>
    <p:sldId id="277" r:id="rId26"/>
    <p:sldId id="279" r:id="rId27"/>
    <p:sldId id="280" r:id="rId28"/>
    <p:sldId id="281" r:id="rId29"/>
    <p:sldId id="282" r:id="rId30"/>
    <p:sldId id="283" r:id="rId31"/>
    <p:sldId id="287" r:id="rId32"/>
    <p:sldId id="284" r:id="rId33"/>
    <p:sldId id="285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30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60000"/>
            <a:lum/>
          </a:blip>
          <a:srcRect/>
          <a:stretch>
            <a:fillRect t="-47000" b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ba-RU" sz="4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Региональные особенности </a:t>
            </a:r>
            <a:r>
              <a:rPr lang="ba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/>
            </a:r>
            <a:br>
              <a:rPr lang="ba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</a:br>
            <a:r>
              <a:rPr lang="ba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башкирского костюма </a:t>
            </a:r>
            <a:r>
              <a:rPr lang="ru-RU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/>
            </a:r>
            <a:br>
              <a:rPr lang="ru-RU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</a:br>
            <a:endParaRPr lang="ru-RU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4725144"/>
            <a:ext cx="7488832" cy="1752600"/>
          </a:xfrm>
        </p:spPr>
        <p:txBody>
          <a:bodyPr>
            <a:normAutofit/>
          </a:bodyPr>
          <a:lstStyle/>
          <a:p>
            <a:pPr algn="r"/>
            <a:r>
              <a:rPr lang="ba-RU" sz="2000" b="1" dirty="0" smtClean="0">
                <a:solidFill>
                  <a:schemeClr val="tx1"/>
                </a:solidFill>
                <a:latin typeface="Century Gothic" pitchFamily="34" charset="0"/>
              </a:rPr>
              <a:t>Баймурзина Гульгина Валитовна</a:t>
            </a:r>
            <a:r>
              <a:rPr lang="ba-RU" sz="2000" dirty="0" smtClean="0">
                <a:solidFill>
                  <a:schemeClr val="tx1"/>
                </a:solidFill>
                <a:latin typeface="Century Gothic" pitchFamily="34" charset="0"/>
              </a:rPr>
              <a:t> - специалист по фолькору Республиканского центра народного творчества, заслуженный работник культуры РБ</a:t>
            </a:r>
            <a:endParaRPr lang="ru-RU" sz="2000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algn="r"/>
            <a:endParaRPr lang="ru-RU" sz="2000" dirty="0">
              <a:solidFill>
                <a:schemeClr val="tx1"/>
              </a:solidFill>
              <a:latin typeface="Century Gothic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1475656" y="5825480"/>
            <a:ext cx="6400800" cy="843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ba-RU" b="1" dirty="0" smtClean="0">
                <a:latin typeface="Century Gothic" pitchFamily="34" charset="0"/>
              </a:rPr>
              <a:t>Яга сылбыры Елдякских башкирок .</a:t>
            </a:r>
          </a:p>
          <a:p>
            <a:pPr algn="ctr"/>
            <a:r>
              <a:rPr lang="ba-RU" b="1" dirty="0" smtClean="0">
                <a:latin typeface="Century Gothic" pitchFamily="34" charset="0"/>
              </a:rPr>
              <a:t>Бураевский район</a:t>
            </a:r>
            <a:endParaRPr lang="ru-RU" b="1" dirty="0">
              <a:latin typeface="Century Gothic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83568" y="18864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a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  <a:t>Северо-западный комплекс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  <a:t/>
            </a:r>
            <a:b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</a:b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pic>
        <p:nvPicPr>
          <p:cNvPr id="6" name="Рисунок 5" descr="https://sun9-38.userapi.com/c853516/v853516504/1eed11/8Jr8dbT8H0M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124744"/>
            <a:ext cx="2448272" cy="4633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683568" y="18864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a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  <a:t>Северо-западный комплекс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  <a:t/>
            </a:r>
            <a:b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</a:b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pic>
        <p:nvPicPr>
          <p:cNvPr id="8" name="Рисунок 7" descr="https://sun9-37.userapi.com/c854416/v854416173/1deed9/vHSL6Q25bFs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196752"/>
            <a:ext cx="3192170" cy="4319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1475656" y="5825480"/>
            <a:ext cx="6400800" cy="1032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ba-RU" b="1" dirty="0" smtClean="0">
                <a:latin typeface="Century Gothic" pitchFamily="34" charset="0"/>
              </a:rPr>
              <a:t>Бураевские башкирки, 1928 г.</a:t>
            </a:r>
            <a:endParaRPr lang="ru-RU" b="1" dirty="0" smtClean="0">
              <a:latin typeface="Century Gothic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1475656" y="5517232"/>
            <a:ext cx="6400800" cy="1032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ba-RU" b="1" dirty="0" smtClean="0">
                <a:latin typeface="Century Gothic" pitchFamily="34" charset="0"/>
              </a:rPr>
              <a:t>Бураевские башкирки, платья с 1887года по 1950г</a:t>
            </a:r>
            <a:endParaRPr lang="ru-RU" b="1" dirty="0" smtClean="0">
              <a:latin typeface="Century Gothic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39552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a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  <a:t>Северо-западный комплекс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  <a:t/>
            </a:r>
            <a:b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</a:b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pic>
        <p:nvPicPr>
          <p:cNvPr id="6" name="Рисунок 5" descr="https://sun9-60.userapi.com/c854024/v854024504/1f2d79/43UStSL2QDc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24744"/>
            <a:ext cx="6984776" cy="4176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1475656" y="5661248"/>
            <a:ext cx="6400800" cy="1032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ba-RU" b="1" dirty="0" smtClean="0">
                <a:latin typeface="Century Gothic" pitchFamily="34" charset="0"/>
              </a:rPr>
              <a:t>Домотканные платья, лен.Бураевский район</a:t>
            </a:r>
            <a:endParaRPr lang="ru-RU" b="1" dirty="0">
              <a:latin typeface="Century Gothic" pitchFamily="34" charset="0"/>
            </a:endParaRPr>
          </a:p>
        </p:txBody>
      </p:sp>
      <p:pic>
        <p:nvPicPr>
          <p:cNvPr id="5" name="Рисунок 4" descr="https://sun9-71.userapi.com/c857416/v857416504/172d78/ehwl9586d5g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t="13377"/>
          <a:stretch>
            <a:fillRect/>
          </a:stretch>
        </p:blipFill>
        <p:spPr bwMode="auto">
          <a:xfrm>
            <a:off x="3131840" y="1196752"/>
            <a:ext cx="2808312" cy="4104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683568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a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  <a:t>Северо-западный комплекс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  <a:t/>
            </a:r>
            <a:b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</a:b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683568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a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  <a:t>Северо-западный комплекс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  <a:t/>
            </a:r>
            <a:b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</a:b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475656" y="5445224"/>
            <a:ext cx="6400800" cy="1032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ba-RU" b="1" dirty="0" smtClean="0">
                <a:latin typeface="Century Gothic" pitchFamily="34" charset="0"/>
              </a:rPr>
              <a:t>Комзол (бархат, пазумент, чешуйки).</a:t>
            </a:r>
          </a:p>
          <a:p>
            <a:pPr algn="ctr"/>
            <a:r>
              <a:rPr lang="ba-RU" b="1" dirty="0" smtClean="0">
                <a:latin typeface="Century Gothic" pitchFamily="34" charset="0"/>
              </a:rPr>
              <a:t>Бураевский район</a:t>
            </a:r>
            <a:endParaRPr lang="ru-RU" b="1" dirty="0">
              <a:latin typeface="Century Gothic" pitchFamily="34" charset="0"/>
            </a:endParaRPr>
          </a:p>
        </p:txBody>
      </p:sp>
      <p:pic>
        <p:nvPicPr>
          <p:cNvPr id="6" name="Рисунок 5" descr="https://sun9-13.userapi.com/c854120/v854120173/1ca280/zf7xbk9l30o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96752"/>
            <a:ext cx="3024336" cy="396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1475656" y="5445224"/>
            <a:ext cx="6400800" cy="1032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ba-RU" b="1" dirty="0" smtClean="0">
                <a:latin typeface="Century Gothic" pitchFamily="34" charset="0"/>
              </a:rPr>
              <a:t>Бураевский район</a:t>
            </a:r>
            <a:endParaRPr lang="ru-RU" b="1" dirty="0">
              <a:latin typeface="Century Gothic" pitchFamily="34" charset="0"/>
            </a:endParaRPr>
          </a:p>
        </p:txBody>
      </p:sp>
      <p:pic>
        <p:nvPicPr>
          <p:cNvPr id="6" name="Рисунок 5" descr="https://sun9-27.userapi.com/c855720/v855720173/1d6f12/MVCG4ywPTds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980728"/>
            <a:ext cx="3301494" cy="4306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683568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a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  <a:t>Северо-западный комплекс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  <a:t/>
            </a:r>
            <a:b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</a:b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683568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a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  <a:t>Северо-западный комплекс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  <a:t/>
            </a:r>
            <a:b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</a:b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1475656" y="5445224"/>
            <a:ext cx="6400800" cy="1032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ba-RU" b="1" dirty="0" smtClean="0">
                <a:latin typeface="Century Gothic" pitchFamily="34" charset="0"/>
              </a:rPr>
              <a:t>Свадебное платье 1889 года. Род Елдяк. </a:t>
            </a:r>
          </a:p>
          <a:p>
            <a:pPr algn="ctr"/>
            <a:r>
              <a:rPr lang="ba-RU" b="1" dirty="0" smtClean="0">
                <a:latin typeface="Century Gothic" pitchFamily="34" charset="0"/>
              </a:rPr>
              <a:t>Бураевский район</a:t>
            </a:r>
            <a:endParaRPr lang="ru-RU" b="1" dirty="0">
              <a:latin typeface="Century Gothic" pitchFamily="34" charset="0"/>
            </a:endParaRPr>
          </a:p>
        </p:txBody>
      </p:sp>
      <p:pic>
        <p:nvPicPr>
          <p:cNvPr id="7" name="Рисунок 6" descr="https://sun9-15.userapi.com/c858216/v858216504/1760da/pyApJcXVEU4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t="14432" b="15278"/>
          <a:stretch>
            <a:fillRect/>
          </a:stretch>
        </p:blipFill>
        <p:spPr bwMode="auto">
          <a:xfrm>
            <a:off x="2915816" y="1124744"/>
            <a:ext cx="3096344" cy="396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683568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a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  <a:t>Северо-западный,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a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  <a:t>западно-восточный комплекс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  <a:t/>
            </a:r>
            <a:b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</a:b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pic>
        <p:nvPicPr>
          <p:cNvPr id="15362" name="Picture 2" descr="F:\фотоальбом\в картинках\обновленый фотоальбом баш нац костюм_Страница_045.jpg"/>
          <p:cNvPicPr>
            <a:picLocks noChangeAspect="1" noChangeArrowheads="1"/>
          </p:cNvPicPr>
          <p:nvPr/>
        </p:nvPicPr>
        <p:blipFill>
          <a:blip r:embed="rId2" cstate="print"/>
          <a:srcRect l="9706" t="7843" r="54244" b="9804"/>
          <a:stretch>
            <a:fillRect/>
          </a:stretch>
        </p:blipFill>
        <p:spPr bwMode="auto">
          <a:xfrm>
            <a:off x="2915816" y="1052736"/>
            <a:ext cx="3456384" cy="5583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683568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a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  <a:t>Северо-западный комплекс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  <a:t/>
            </a:r>
            <a:b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</a:b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475656" y="5825480"/>
            <a:ext cx="6400800" cy="1032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ba-RU" b="1" dirty="0" smtClean="0">
                <a:latin typeface="Century Gothic" pitchFamily="34" charset="0"/>
              </a:rPr>
              <a:t>Бураевский район</a:t>
            </a:r>
            <a:endParaRPr lang="ru-RU" b="1" dirty="0">
              <a:latin typeface="Century Gothic" pitchFamily="34" charset="0"/>
            </a:endParaRPr>
          </a:p>
        </p:txBody>
      </p:sp>
      <p:pic>
        <p:nvPicPr>
          <p:cNvPr id="6" name="Рисунок 5" descr="https://sun9-29.userapi.com/c857628/v857628504/1743d5/1hzFvCoVtT8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t="3984"/>
          <a:stretch>
            <a:fillRect/>
          </a:stretch>
        </p:blipFill>
        <p:spPr bwMode="auto">
          <a:xfrm>
            <a:off x="3707904" y="836712"/>
            <a:ext cx="2592288" cy="489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95536" y="18864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a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  <a:t>Восточный комплекс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  <a:t/>
            </a:r>
            <a:b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</a:b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475656" y="5825480"/>
            <a:ext cx="6400800" cy="1032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ba-RU" b="1" dirty="0" smtClean="0">
                <a:latin typeface="Century Gothic" pitchFamily="34" charset="0"/>
              </a:rPr>
              <a:t>Абзелиловский район</a:t>
            </a:r>
            <a:endParaRPr lang="ru-RU" b="1" dirty="0">
              <a:latin typeface="Century Gothic" pitchFamily="34" charset="0"/>
            </a:endParaRPr>
          </a:p>
        </p:txBody>
      </p:sp>
      <p:pic>
        <p:nvPicPr>
          <p:cNvPr id="2050" name="Picture 2" descr="F:\фотоальбом\в картинках\восточный (Зауральский) селтэ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268760"/>
            <a:ext cx="5832648" cy="4124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04664"/>
            <a:ext cx="7772400" cy="1470025"/>
          </a:xfrm>
        </p:spPr>
        <p:txBody>
          <a:bodyPr>
            <a:normAutofit/>
          </a:bodyPr>
          <a:lstStyle/>
          <a:p>
            <a:r>
              <a:rPr lang="ba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Северо-западный комплекс </a:t>
            </a:r>
            <a:r>
              <a:rPr lang="ru-RU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/>
            </a:r>
            <a:br>
              <a:rPr lang="ru-RU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</a:br>
            <a:endParaRPr lang="ru-RU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4" name="Рисунок 3" descr="https://sun9-56.userapi.com/c857420/v857420516/1e5b8b/MBmXjSaBDI0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t="12281"/>
          <a:stretch>
            <a:fillRect/>
          </a:stretch>
        </p:blipFill>
        <p:spPr bwMode="auto">
          <a:xfrm>
            <a:off x="1547664" y="1412776"/>
            <a:ext cx="5904656" cy="4032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7664" y="5733256"/>
            <a:ext cx="6400800" cy="792088"/>
          </a:xfrm>
        </p:spPr>
        <p:txBody>
          <a:bodyPr>
            <a:normAutofit/>
          </a:bodyPr>
          <a:lstStyle/>
          <a:p>
            <a:r>
              <a:rPr lang="ba-RU" sz="1800" b="1" dirty="0" smtClean="0">
                <a:solidFill>
                  <a:schemeClr val="tx1"/>
                </a:solidFill>
                <a:latin typeface="Century Gothic" pitchFamily="34" charset="0"/>
              </a:rPr>
              <a:t>Ыштан (штаны) домотканный, лен, Аскинский район </a:t>
            </a:r>
            <a:endParaRPr lang="ru-RU" sz="1800" b="1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endParaRPr lang="ru-RU" sz="18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39552" y="18864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a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  <a:t>Восточный комплекс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  <a:t/>
            </a:r>
            <a:b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</a:b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259632" y="6093296"/>
            <a:ext cx="6400800" cy="1032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ba-RU" b="1" dirty="0" smtClean="0">
                <a:latin typeface="Century Gothic" pitchFamily="34" charset="0"/>
              </a:rPr>
              <a:t>Абзелиловский район</a:t>
            </a:r>
            <a:endParaRPr lang="ru-RU" b="1" dirty="0">
              <a:latin typeface="Century Gothic" pitchFamily="34" charset="0"/>
            </a:endParaRPr>
          </a:p>
        </p:txBody>
      </p:sp>
      <p:pic>
        <p:nvPicPr>
          <p:cNvPr id="13314" name="Picture 2" descr="F:\фотоальбом\в картинках\обновленый фотоальбом баш нац костюм_Страница_041.jpg"/>
          <p:cNvPicPr>
            <a:picLocks noChangeAspect="1" noChangeArrowheads="1"/>
          </p:cNvPicPr>
          <p:nvPr/>
        </p:nvPicPr>
        <p:blipFill>
          <a:blip r:embed="rId2" cstate="print"/>
          <a:srcRect l="51988" t="9675" r="2864" b="9052"/>
          <a:stretch>
            <a:fillRect/>
          </a:stretch>
        </p:blipFill>
        <p:spPr bwMode="auto">
          <a:xfrm>
            <a:off x="2699792" y="1124744"/>
            <a:ext cx="3744416" cy="4765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фотоальбом\в картинках\Восточный (Зауральский).Хараус-налобник, Абзелил р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340768"/>
            <a:ext cx="6048672" cy="4277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1475656" y="5825480"/>
            <a:ext cx="6400800" cy="1032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ba-RU" b="1" dirty="0" smtClean="0">
                <a:latin typeface="Century Gothic" pitchFamily="34" charset="0"/>
              </a:rPr>
              <a:t>Абзелиловский район</a:t>
            </a:r>
            <a:endParaRPr lang="ru-RU" b="1" dirty="0">
              <a:latin typeface="Century Gothic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95536" y="18864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a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  <a:t>Восточный комплекс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  <a:t/>
            </a:r>
            <a:b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</a:b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39552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a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  <a:t>Юго-восточный комплекс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  <a:t/>
            </a:r>
            <a:b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</a:b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pic>
        <p:nvPicPr>
          <p:cNvPr id="4098" name="Picture 2" descr="F:\фотоальбом\в картинках\юго- восточный, восточно-зауральский  кашмау, селтэ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196752"/>
            <a:ext cx="6552728" cy="4634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683568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a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  <a:t>Демский комплекс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  <a:t/>
            </a:r>
            <a:b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</a:b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pic>
        <p:nvPicPr>
          <p:cNvPr id="5123" name="Picture 3" descr="F:\фотоальбом\в картинках\демский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196752"/>
            <a:ext cx="6840760" cy="4835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F:\фотоальбом\в картинках\Демский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124744"/>
            <a:ext cx="6840759" cy="4838091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83568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a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  <a:t>Демский комплекс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  <a:t/>
            </a:r>
            <a:b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</a:b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фотоальбом\в картинках\демски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1916832"/>
            <a:ext cx="5498001" cy="3888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F:\фотоальбом\в картинках\Демский комплекс. Сакал Бижбулякский.jpg"/>
          <p:cNvPicPr>
            <a:picLocks noChangeAspect="1" noChangeArrowheads="1"/>
          </p:cNvPicPr>
          <p:nvPr/>
        </p:nvPicPr>
        <p:blipFill>
          <a:blip r:embed="rId3" cstate="print"/>
          <a:srcRect t="14413" b="17945"/>
          <a:stretch>
            <a:fillRect/>
          </a:stretch>
        </p:blipFill>
        <p:spPr bwMode="auto">
          <a:xfrm>
            <a:off x="467544" y="1916832"/>
            <a:ext cx="2864999" cy="3863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683568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a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  <a:t>Демский комплекс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  <a:t/>
            </a:r>
            <a:b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</a:b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683568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a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  <a:t>Демский комплекс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  <a:t/>
            </a:r>
            <a:b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</a:b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pic>
        <p:nvPicPr>
          <p:cNvPr id="6146" name="Picture 2" descr="F:\фотоальбом\в картинках\обновленый фотоальбом баш нац костюм_Страница_0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268760"/>
            <a:ext cx="6414335" cy="453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683568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a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  <a:t>Северо-восточный комплекс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  <a:t/>
            </a:r>
            <a:b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</a:b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pic>
        <p:nvPicPr>
          <p:cNvPr id="7170" name="Picture 2" descr="F:\фотоальбом\в картинках\север-восточный муйынс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268760"/>
            <a:ext cx="6336704" cy="448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683568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a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  <a:t>Северо-восточный комплекс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  <a:t/>
            </a:r>
            <a:b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</a:b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pic>
        <p:nvPicPr>
          <p:cNvPr id="8194" name="Picture 2" descr="F:\фотоальбом\в картинках\обновленый фотоальбом баш нац костюм_Страница_064.jpg"/>
          <p:cNvPicPr>
            <a:picLocks noChangeAspect="1" noChangeArrowheads="1"/>
          </p:cNvPicPr>
          <p:nvPr/>
        </p:nvPicPr>
        <p:blipFill>
          <a:blip r:embed="rId2" cstate="print"/>
          <a:srcRect l="4702" t="6649" r="34177" b="5246"/>
          <a:stretch>
            <a:fillRect/>
          </a:stretch>
        </p:blipFill>
        <p:spPr bwMode="auto">
          <a:xfrm>
            <a:off x="1979712" y="1268760"/>
            <a:ext cx="4752528" cy="4843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395536" y="260648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a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  <a:t>Зауральский комплекс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  <a:t/>
            </a:r>
            <a:b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</a:b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pic>
        <p:nvPicPr>
          <p:cNvPr id="9218" name="Picture 2" descr="F:\фотоальбом\в картинках\зауральский яга-инхэле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268760"/>
            <a:ext cx="6696744" cy="4738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1475656" y="6165304"/>
            <a:ext cx="6400800" cy="1032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ba-RU" b="1" dirty="0" smtClean="0">
                <a:latin typeface="Century Gothic" pitchFamily="34" charset="0"/>
              </a:rPr>
              <a:t>Кургансая область</a:t>
            </a:r>
            <a:endParaRPr lang="ru-RU" b="1" dirty="0">
              <a:latin typeface="Century Gothic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5517232"/>
            <a:ext cx="6400800" cy="987896"/>
          </a:xfrm>
        </p:spPr>
        <p:txBody>
          <a:bodyPr>
            <a:normAutofit/>
          </a:bodyPr>
          <a:lstStyle/>
          <a:p>
            <a:r>
              <a:rPr lang="ba-RU" sz="1800" b="1" dirty="0" smtClean="0">
                <a:solidFill>
                  <a:schemeClr val="tx1"/>
                </a:solidFill>
                <a:latin typeface="Century Gothic" pitchFamily="34" charset="0"/>
              </a:rPr>
              <a:t>Нагрудник –муйынса, платье девушки  (из шелка),  Аскинский район</a:t>
            </a:r>
            <a:endParaRPr lang="ru-RU" sz="18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pic>
        <p:nvPicPr>
          <p:cNvPr id="4" name="Рисунок 3" descr="https://sun9-20.userapi.com/c857420/v857420516/1e5b76/qr7gXRKNa0o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196752"/>
            <a:ext cx="6192688" cy="4176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683568" y="-27384"/>
            <a:ext cx="7772400" cy="1470025"/>
          </a:xfrm>
        </p:spPr>
        <p:txBody>
          <a:bodyPr>
            <a:normAutofit/>
          </a:bodyPr>
          <a:lstStyle/>
          <a:p>
            <a:r>
              <a:rPr lang="ba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Северо-западный комплекс </a:t>
            </a:r>
            <a:r>
              <a:rPr lang="ru-RU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/>
            </a:r>
            <a:br>
              <a:rPr lang="ru-RU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</a:br>
            <a:endParaRPr lang="ru-RU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395536" y="260648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a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  <a:t>Зауральский комплекс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  <a:t/>
            </a:r>
            <a:b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</a:b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475656" y="6165304"/>
            <a:ext cx="6400800" cy="1032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ba-RU" b="1" dirty="0" smtClean="0">
                <a:latin typeface="Century Gothic" pitchFamily="34" charset="0"/>
              </a:rPr>
              <a:t>Челябинская область</a:t>
            </a:r>
            <a:endParaRPr lang="ru-RU" b="1" dirty="0">
              <a:latin typeface="Century Gothic" pitchFamily="34" charset="0"/>
            </a:endParaRPr>
          </a:p>
        </p:txBody>
      </p:sp>
      <p:pic>
        <p:nvPicPr>
          <p:cNvPr id="10242" name="Picture 2" descr="F:\фотоальбом\в картинках\обновленый фотоальбом баш нац костюм_Страница_0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196752"/>
            <a:ext cx="6408712" cy="4530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395536" y="260648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a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  <a:t>Зауральский комплекс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  <a:t/>
            </a:r>
            <a:b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</a:b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475656" y="6165304"/>
            <a:ext cx="6400800" cy="1032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ba-RU" b="1" dirty="0" smtClean="0">
                <a:latin typeface="Century Gothic" pitchFamily="34" charset="0"/>
              </a:rPr>
              <a:t>Челябинская область</a:t>
            </a:r>
            <a:endParaRPr lang="ru-RU" b="1" dirty="0">
              <a:latin typeface="Century Gothic" pitchFamily="34" charset="0"/>
            </a:endParaRPr>
          </a:p>
        </p:txBody>
      </p:sp>
      <p:pic>
        <p:nvPicPr>
          <p:cNvPr id="14338" name="Picture 2" descr="F:\фотоальбом\в картинках\обновленый фотоальбом баш нац костюм_Страница_0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340768"/>
            <a:ext cx="6414334" cy="453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395536" y="-27384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a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  <a:t>Северо-западный комплекс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  <a:t/>
            </a:r>
            <a:b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</a:b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475656" y="6165304"/>
            <a:ext cx="6400800" cy="1032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ba-RU" b="1" dirty="0" smtClean="0">
                <a:latin typeface="Century Gothic" pitchFamily="34" charset="0"/>
              </a:rPr>
              <a:t>Пермский край</a:t>
            </a:r>
            <a:endParaRPr lang="ru-RU" b="1" dirty="0">
              <a:latin typeface="Century Gothic" pitchFamily="34" charset="0"/>
            </a:endParaRPr>
          </a:p>
        </p:txBody>
      </p:sp>
      <p:pic>
        <p:nvPicPr>
          <p:cNvPr id="11266" name="Picture 2" descr="F:\фотоальбом\в картинках\обновленый фотоальбом баш нац костюм_Страница_049.jpg"/>
          <p:cNvPicPr>
            <a:picLocks noChangeAspect="1" noChangeArrowheads="1"/>
          </p:cNvPicPr>
          <p:nvPr/>
        </p:nvPicPr>
        <p:blipFill>
          <a:blip r:embed="rId2" cstate="print"/>
          <a:srcRect l="3478" t="8197" r="30435" b="6557"/>
          <a:stretch>
            <a:fillRect/>
          </a:stretch>
        </p:blipFill>
        <p:spPr bwMode="auto">
          <a:xfrm>
            <a:off x="1763688" y="1052736"/>
            <a:ext cx="5256584" cy="4795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395536" y="-27384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a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  <a:t>Центральный комплекс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  <a:t/>
            </a:r>
            <a:b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</a:b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475656" y="6165304"/>
            <a:ext cx="6400800" cy="1032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ba-RU" b="1" dirty="0" smtClean="0">
                <a:latin typeface="Century Gothic" pitchFamily="34" charset="0"/>
              </a:rPr>
              <a:t>Белорецкий район, Инзер</a:t>
            </a:r>
            <a:endParaRPr lang="ru-RU" b="1" dirty="0">
              <a:latin typeface="Century Gothic" pitchFamily="34" charset="0"/>
            </a:endParaRPr>
          </a:p>
        </p:txBody>
      </p:sp>
      <p:pic>
        <p:nvPicPr>
          <p:cNvPr id="12290" name="Picture 2" descr="F:\фотоальбом\в картинках\обновленый фотоальбом баш нац костюм_Страница_042.jpg"/>
          <p:cNvPicPr>
            <a:picLocks noChangeAspect="1" noChangeArrowheads="1"/>
          </p:cNvPicPr>
          <p:nvPr/>
        </p:nvPicPr>
        <p:blipFill>
          <a:blip r:embed="rId2" cstate="print"/>
          <a:srcRect l="32967" t="16543" r="38319" b="26309"/>
          <a:stretch>
            <a:fillRect/>
          </a:stretch>
        </p:blipFill>
        <p:spPr bwMode="auto">
          <a:xfrm>
            <a:off x="1043608" y="1268760"/>
            <a:ext cx="3168352" cy="4459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1" name="Picture 3" descr="F:\фотоальбом\в картинках\обновленый фотоальбом баш нац костюм_Страница_041.jpg"/>
          <p:cNvPicPr>
            <a:picLocks noChangeAspect="1" noChangeArrowheads="1"/>
          </p:cNvPicPr>
          <p:nvPr/>
        </p:nvPicPr>
        <p:blipFill>
          <a:blip r:embed="rId3" cstate="print"/>
          <a:srcRect l="5342" t="9230" r="51410" b="5920"/>
          <a:stretch>
            <a:fillRect/>
          </a:stretch>
        </p:blipFill>
        <p:spPr bwMode="auto">
          <a:xfrm>
            <a:off x="4355976" y="1268760"/>
            <a:ext cx="3218590" cy="4464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1680" y="5445224"/>
            <a:ext cx="6400800" cy="792088"/>
          </a:xfrm>
        </p:spPr>
        <p:txBody>
          <a:bodyPr>
            <a:normAutofit/>
          </a:bodyPr>
          <a:lstStyle/>
          <a:p>
            <a:r>
              <a:rPr lang="ba-RU" sz="1800" b="1" dirty="0" smtClean="0">
                <a:solidFill>
                  <a:schemeClr val="tx1"/>
                </a:solidFill>
                <a:latin typeface="Century Gothic" pitchFamily="34" charset="0"/>
              </a:rPr>
              <a:t>комзол, шелк.  украшен с серебр.позументом.Аскинский район.</a:t>
            </a:r>
            <a:r>
              <a:rPr lang="ru-RU" sz="1800" b="1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endParaRPr lang="ru-RU" sz="18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83568" y="-27384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a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  <a:t>Северо-западный комплекс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  <a:t/>
            </a:r>
            <a:b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</a:b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pic>
        <p:nvPicPr>
          <p:cNvPr id="5" name="Рисунок 4" descr="https://sun9-54.userapi.com/c857420/v857420516/1e5b37/87WsnwL8kNM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196752"/>
            <a:ext cx="5616624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5589240"/>
            <a:ext cx="6400800" cy="627856"/>
          </a:xfrm>
        </p:spPr>
        <p:txBody>
          <a:bodyPr>
            <a:normAutofit/>
          </a:bodyPr>
          <a:lstStyle/>
          <a:p>
            <a:r>
              <a:rPr lang="ba-RU" sz="1800" b="1" dirty="0" smtClean="0">
                <a:solidFill>
                  <a:schemeClr val="tx1"/>
                </a:solidFill>
                <a:latin typeface="Century Gothic" pitchFamily="34" charset="0"/>
              </a:rPr>
              <a:t>Нагрудник укаизеу. Аскинский район</a:t>
            </a:r>
            <a:endParaRPr lang="ru-RU" sz="1800" b="1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endParaRPr lang="ru-RU" sz="18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pic>
        <p:nvPicPr>
          <p:cNvPr id="4" name="Рисунок 3" descr="https://sun9-16.userapi.com/c857420/v857420516/1e5b4b/wZ6YHERz4-A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12776"/>
            <a:ext cx="5725566" cy="3815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83568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a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  <a:t>Северо-западный комплекс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  <a:t/>
            </a:r>
            <a:b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</a:b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7664" y="5661248"/>
            <a:ext cx="6400800" cy="987896"/>
          </a:xfrm>
        </p:spPr>
        <p:txBody>
          <a:bodyPr>
            <a:normAutofit/>
          </a:bodyPr>
          <a:lstStyle/>
          <a:p>
            <a:r>
              <a:rPr lang="ba-RU" sz="1800" b="1" dirty="0" smtClean="0">
                <a:solidFill>
                  <a:schemeClr val="tx1"/>
                </a:solidFill>
                <a:latin typeface="Century Gothic" pitchFamily="34" charset="0"/>
              </a:rPr>
              <a:t>Женский головной убор –калпак </a:t>
            </a:r>
          </a:p>
          <a:p>
            <a:r>
              <a:rPr lang="ba-RU" sz="1800" b="1" dirty="0" smtClean="0">
                <a:solidFill>
                  <a:schemeClr val="tx1"/>
                </a:solidFill>
                <a:latin typeface="Century Gothic" pitchFamily="34" charset="0"/>
              </a:rPr>
              <a:t>(с хвостом )отбеленый бархат.Аскинский район</a:t>
            </a:r>
            <a:endParaRPr lang="ru-RU" sz="1800" b="1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endParaRPr lang="ru-RU" sz="18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pic>
        <p:nvPicPr>
          <p:cNvPr id="4" name="Рисунок 3" descr="https://sun9-56.userapi.com/c857420/v857420516/1e5b2d/hJDQR9HECJM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340768"/>
            <a:ext cx="5940425" cy="3958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83568" y="18864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a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  <a:t>Северо-западный комплекс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  <a:t/>
            </a:r>
            <a:b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</a:b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683568" y="18864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a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  <a:t>Северо-западный комплекс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  <a:t/>
            </a:r>
            <a:b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</a:b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pic>
        <p:nvPicPr>
          <p:cNvPr id="5" name="Рисунок 4" descr="https://sun9-39.userapi.com/c857420/v857420516/1e5b41/kZqjA8nG5F0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3938" t="884" r="7574"/>
          <a:stretch>
            <a:fillRect/>
          </a:stretch>
        </p:blipFill>
        <p:spPr bwMode="auto">
          <a:xfrm>
            <a:off x="1835696" y="1484784"/>
            <a:ext cx="5256584" cy="3923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7664" y="5661248"/>
            <a:ext cx="6400800" cy="987896"/>
          </a:xfrm>
        </p:spPr>
        <p:txBody>
          <a:bodyPr>
            <a:normAutofit/>
          </a:bodyPr>
          <a:lstStyle/>
          <a:p>
            <a:r>
              <a:rPr lang="ba-RU" sz="1800" b="1" dirty="0" smtClean="0">
                <a:solidFill>
                  <a:schemeClr val="tx1"/>
                </a:solidFill>
                <a:latin typeface="Century Gothic" pitchFamily="34" charset="0"/>
              </a:rPr>
              <a:t>Праздничное платье молодой женщины. Сатин. Аскинский район</a:t>
            </a:r>
            <a:endParaRPr lang="ru-RU" sz="18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5517232"/>
            <a:ext cx="6400800" cy="1032520"/>
          </a:xfrm>
        </p:spPr>
        <p:txBody>
          <a:bodyPr>
            <a:normAutofit/>
          </a:bodyPr>
          <a:lstStyle/>
          <a:p>
            <a:r>
              <a:rPr lang="ba-RU" sz="1800" b="1" dirty="0" smtClean="0">
                <a:solidFill>
                  <a:schemeClr val="tx1"/>
                </a:solidFill>
                <a:latin typeface="Century Gothic" pitchFamily="34" charset="0"/>
              </a:rPr>
              <a:t>Платье .шелк. Бураевский район</a:t>
            </a:r>
            <a:endParaRPr lang="ru-RU" sz="1800" b="1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endParaRPr lang="ru-RU" sz="18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83568" y="18864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a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  <a:t>Северо-западный комплекс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  <a:t/>
            </a:r>
            <a:b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</a:b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pic>
        <p:nvPicPr>
          <p:cNvPr id="5" name="Рисунок 4" descr="https://sun9-49.userapi.com/c857420/v857420516/1e5b23/iikVcDMrOz0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268760"/>
            <a:ext cx="5940425" cy="3958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sun9-6.userapi.com/SPIirt0WHCY4w4F1LcGhkMAMoGi31MI82veH9Q/BidsjCfubyM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t="10185" b="26774"/>
          <a:stretch>
            <a:fillRect/>
          </a:stretch>
        </p:blipFill>
        <p:spPr bwMode="auto">
          <a:xfrm>
            <a:off x="2411760" y="1556792"/>
            <a:ext cx="4099520" cy="396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83568" y="18864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a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  <a:t>Северо-западный комплекс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  <a:t/>
            </a:r>
            <a:b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</a:b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1475656" y="5517232"/>
            <a:ext cx="6400800" cy="1032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ba-RU" sz="1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Платье .шелк. Бураевский район</a:t>
            </a:r>
            <a:endParaRPr kumimoji="0" lang="ru-RU" sz="1800" b="1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221</Words>
  <Application>Microsoft Office PowerPoint</Application>
  <PresentationFormat>Экран (4:3)</PresentationFormat>
  <Paragraphs>63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Региональные особенности  башкирского костюма  </vt:lpstr>
      <vt:lpstr>Северо-западный комплекс  </vt:lpstr>
      <vt:lpstr>Северо-западный комплекс  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Региональные  особенности  башкирского костюма</dc:title>
  <dc:creator>user</dc:creator>
  <cp:lastModifiedBy>user</cp:lastModifiedBy>
  <cp:revision>7</cp:revision>
  <dcterms:created xsi:type="dcterms:W3CDTF">2020-09-11T03:52:16Z</dcterms:created>
  <dcterms:modified xsi:type="dcterms:W3CDTF">2020-09-11T04:36:57Z</dcterms:modified>
</cp:coreProperties>
</file>