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18288000" cy="10287000"/>
  <p:notesSz cx="6858000" cy="9144000"/>
  <p:embeddedFontLst>
    <p:embeddedFont>
      <p:font typeface="Open Sans" panose="020B0604020202020204" charset="0"/>
      <p:regular r:id="rId17"/>
    </p:embeddedFont>
    <p:embeddedFont>
      <p:font typeface="Calibri" panose="020F0502020204030204" pitchFamily="34" charset="0"/>
      <p:regular r:id="rId18"/>
      <p:bold r:id="rId19"/>
      <p:italic r:id="rId20"/>
      <p:boldItalic r:id="rId21"/>
    </p:embeddedFont>
    <p:embeddedFont>
      <p:font typeface="Open Sans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1456"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65F778-10D9-4FCE-837F-5CD1BD365744}" type="datetimeFigureOut">
              <a:rPr lang="ru-RU" smtClean="0"/>
              <a:t>10.02.2022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D672BA-BE03-4B9C-A4BF-D0B29E1599D1}" type="slidenum">
              <a:rPr lang="ru-RU" smtClean="0"/>
              <a:t>‹#›</a:t>
            </a:fld>
            <a:endParaRPr lang="ru-RU"/>
          </a:p>
        </p:txBody>
      </p:sp>
    </p:spTree>
    <p:extLst>
      <p:ext uri="{BB962C8B-B14F-4D97-AF65-F5344CB8AC3E}">
        <p14:creationId xmlns:p14="http://schemas.microsoft.com/office/powerpoint/2010/main" val="398310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D672BA-BE03-4B9C-A4BF-D0B29E1599D1}" type="slidenum">
              <a:rPr lang="ru-RU" smtClean="0"/>
              <a:t>1</a:t>
            </a:fld>
            <a:endParaRPr lang="ru-RU"/>
          </a:p>
        </p:txBody>
      </p:sp>
    </p:spTree>
    <p:extLst>
      <p:ext uri="{BB962C8B-B14F-4D97-AF65-F5344CB8AC3E}">
        <p14:creationId xmlns:p14="http://schemas.microsoft.com/office/powerpoint/2010/main" val="198805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5.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9005593"/>
            <a:ext cx="18809650" cy="2562815"/>
          </a:xfrm>
          <a:prstGeom prst="rect">
            <a:avLst/>
          </a:prstGeom>
        </p:spPr>
      </p:pic>
      <p:pic>
        <p:nvPicPr>
          <p:cNvPr id="3" name="Picture 3"/>
          <p:cNvPicPr>
            <a:picLocks noChangeAspect="1"/>
          </p:cNvPicPr>
          <p:nvPr/>
        </p:nvPicPr>
        <p:blipFill>
          <a:blip r:embed="rId4"/>
          <a:srcRect/>
          <a:stretch>
            <a:fillRect/>
          </a:stretch>
        </p:blipFill>
        <p:spPr>
          <a:xfrm rot="-8687688">
            <a:off x="10282257" y="5153336"/>
            <a:ext cx="8922358" cy="9404330"/>
          </a:xfrm>
          <a:prstGeom prst="rect">
            <a:avLst/>
          </a:prstGeom>
        </p:spPr>
      </p:pic>
      <p:pic>
        <p:nvPicPr>
          <p:cNvPr id="4" name="Picture 4"/>
          <p:cNvPicPr>
            <a:picLocks noChangeAspect="1"/>
          </p:cNvPicPr>
          <p:nvPr/>
        </p:nvPicPr>
        <p:blipFill>
          <a:blip r:embed="rId5"/>
          <a:srcRect/>
          <a:stretch>
            <a:fillRect/>
          </a:stretch>
        </p:blipFill>
        <p:spPr>
          <a:xfrm rot="-10013544">
            <a:off x="-1834628" y="-2396987"/>
            <a:ext cx="8825308" cy="8229600"/>
          </a:xfrm>
          <a:prstGeom prst="rect">
            <a:avLst/>
          </a:prstGeom>
        </p:spPr>
      </p:pic>
      <p:pic>
        <p:nvPicPr>
          <p:cNvPr id="5" name="Picture 5"/>
          <p:cNvPicPr>
            <a:picLocks noChangeAspect="1"/>
          </p:cNvPicPr>
          <p:nvPr/>
        </p:nvPicPr>
        <p:blipFill>
          <a:blip r:embed="rId6"/>
          <a:srcRect l="300" r="300"/>
          <a:stretch>
            <a:fillRect/>
          </a:stretch>
        </p:blipFill>
        <p:spPr>
          <a:xfrm>
            <a:off x="16521684" y="8748925"/>
            <a:ext cx="1338366" cy="1346457"/>
          </a:xfrm>
          <a:prstGeom prst="rect">
            <a:avLst/>
          </a:prstGeom>
        </p:spPr>
      </p:pic>
      <p:sp>
        <p:nvSpPr>
          <p:cNvPr id="6" name="TextBox 6"/>
          <p:cNvSpPr txBox="1"/>
          <p:nvPr/>
        </p:nvSpPr>
        <p:spPr>
          <a:xfrm>
            <a:off x="3026479" y="5757485"/>
            <a:ext cx="12235042" cy="2174516"/>
          </a:xfrm>
          <a:prstGeom prst="rect">
            <a:avLst/>
          </a:prstGeom>
        </p:spPr>
        <p:txBody>
          <a:bodyPr lIns="0" tIns="0" rIns="0" bIns="0" rtlCol="0" anchor="t">
            <a:spAutoFit/>
          </a:bodyPr>
          <a:lstStyle/>
          <a:p>
            <a:pPr algn="ctr">
              <a:lnSpc>
                <a:spcPts val="8497"/>
              </a:lnSpc>
            </a:pPr>
            <a:r>
              <a:rPr lang="en-US" sz="7725" b="1" spc="-77" dirty="0" smtClean="0">
                <a:solidFill>
                  <a:srgbClr val="FFFFFF"/>
                </a:solidFill>
                <a:latin typeface="Open Sans Bold"/>
              </a:rPr>
              <a:t>БАШҠОРТ МӘҘӘНИӘТЕ</a:t>
            </a:r>
          </a:p>
          <a:p>
            <a:pPr algn="ctr">
              <a:lnSpc>
                <a:spcPts val="8497"/>
              </a:lnSpc>
            </a:pPr>
            <a:r>
              <a:rPr lang="en-US" sz="7725" b="1" spc="-11" dirty="0" smtClean="0">
                <a:solidFill>
                  <a:srgbClr val="FFFFFF"/>
                </a:solidFill>
                <a:latin typeface="Open Sans Bold"/>
              </a:rPr>
              <a:t>ҺӘМ  РУХИӘТ ЙЫЛЫ</a:t>
            </a:r>
            <a:endParaRPr lang="en-US" sz="7725" b="1" spc="-11" dirty="0">
              <a:solidFill>
                <a:srgbClr val="FFFFFF"/>
              </a:solidFill>
              <a:latin typeface="Open Sans Bold"/>
            </a:endParaRPr>
          </a:p>
        </p:txBody>
      </p:sp>
      <p:pic>
        <p:nvPicPr>
          <p:cNvPr id="7" name="Picture 7"/>
          <p:cNvPicPr>
            <a:picLocks noChangeAspect="1"/>
          </p:cNvPicPr>
          <p:nvPr/>
        </p:nvPicPr>
        <p:blipFill>
          <a:blip r:embed="rId7"/>
          <a:srcRect t="9729" b="9729"/>
          <a:stretch>
            <a:fillRect/>
          </a:stretch>
        </p:blipFill>
        <p:spPr>
          <a:xfrm>
            <a:off x="6846296" y="593337"/>
            <a:ext cx="3994657" cy="4550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9000"/>
          </a:blip>
          <a:srcRect t="16441" r="728" b="59067"/>
          <a:stretch>
            <a:fillRect/>
          </a:stretch>
        </p:blipFill>
        <p:spPr>
          <a:xfrm>
            <a:off x="-441166" y="0"/>
            <a:ext cx="16595566" cy="1521822"/>
          </a:xfrm>
          <a:prstGeom prst="rect">
            <a:avLst/>
          </a:prstGeom>
        </p:spPr>
      </p:pic>
      <p:pic>
        <p:nvPicPr>
          <p:cNvPr id="3" name="Picture 3"/>
          <p:cNvPicPr>
            <a:picLocks noChangeAspect="1"/>
          </p:cNvPicPr>
          <p:nvPr/>
        </p:nvPicPr>
        <p:blipFill>
          <a:blip r:embed="rId3"/>
          <a:srcRect/>
          <a:stretch>
            <a:fillRect/>
          </a:stretch>
        </p:blipFill>
        <p:spPr>
          <a:xfrm rot="5400000">
            <a:off x="13371016" y="5100000"/>
            <a:ext cx="7776569" cy="6794777"/>
          </a:xfrm>
          <a:prstGeom prst="rect">
            <a:avLst/>
          </a:prstGeom>
        </p:spPr>
      </p:pic>
      <p:pic>
        <p:nvPicPr>
          <p:cNvPr id="4" name="Picture 4"/>
          <p:cNvPicPr>
            <a:picLocks noChangeAspect="1"/>
          </p:cNvPicPr>
          <p:nvPr/>
        </p:nvPicPr>
        <p:blipFill>
          <a:blip r:embed="rId3"/>
          <a:srcRect/>
          <a:stretch>
            <a:fillRect/>
          </a:stretch>
        </p:blipFill>
        <p:spPr>
          <a:xfrm rot="5400000">
            <a:off x="-5221134" y="-1561900"/>
            <a:ext cx="7776569" cy="6794777"/>
          </a:xfrm>
          <a:prstGeom prst="rect">
            <a:avLst/>
          </a:prstGeom>
        </p:spPr>
      </p:pic>
      <p:pic>
        <p:nvPicPr>
          <p:cNvPr id="5" name="Picture 5"/>
          <p:cNvPicPr>
            <a:picLocks noChangeAspect="1"/>
          </p:cNvPicPr>
          <p:nvPr/>
        </p:nvPicPr>
        <p:blipFill>
          <a:blip r:embed="rId4"/>
          <a:srcRect l="300" r="300"/>
          <a:stretch>
            <a:fillRect/>
          </a:stretch>
        </p:blipFill>
        <p:spPr>
          <a:xfrm>
            <a:off x="16521684" y="8748925"/>
            <a:ext cx="1338366" cy="1346457"/>
          </a:xfrm>
          <a:prstGeom prst="rect">
            <a:avLst/>
          </a:prstGeom>
        </p:spPr>
      </p:pic>
      <p:sp>
        <p:nvSpPr>
          <p:cNvPr id="6" name="TextBox 6"/>
          <p:cNvSpPr txBox="1"/>
          <p:nvPr/>
        </p:nvSpPr>
        <p:spPr>
          <a:xfrm>
            <a:off x="0" y="2226040"/>
            <a:ext cx="9650899" cy="6191695"/>
          </a:xfrm>
          <a:prstGeom prst="rect">
            <a:avLst/>
          </a:prstGeom>
        </p:spPr>
        <p:txBody>
          <a:bodyPr lIns="0" tIns="0" rIns="0" bIns="0" rtlCol="0" anchor="t">
            <a:spAutoFit/>
          </a:bodyPr>
          <a:lstStyle/>
          <a:p>
            <a:pPr marL="978262" lvl="1" indent="-489131">
              <a:lnSpc>
                <a:spcPts val="6116"/>
              </a:lnSpc>
              <a:buFont typeface="Arial"/>
              <a:buChar char="•"/>
            </a:pPr>
            <a:r>
              <a:rPr lang="en-US" sz="4000" b="1" spc="-45" dirty="0" smtClean="0">
                <a:solidFill>
                  <a:srgbClr val="FFFFFF"/>
                </a:solidFill>
                <a:latin typeface="Open Sans Bold"/>
              </a:rPr>
              <a:t>РЕЖИССУРА, АКТЕР ОҪТАЛЫҒЫ, СӘХНӘ ТЕЛМӘРЕ, ГРИМ БУЙЫНСА ОҪТАЛЫҠ ДӘРЕСТӘРЕ</a:t>
            </a:r>
          </a:p>
          <a:p>
            <a:pPr marL="978262" lvl="1" indent="-489131">
              <a:lnSpc>
                <a:spcPts val="6116"/>
              </a:lnSpc>
              <a:buFont typeface="Arial"/>
              <a:buChar char="•"/>
            </a:pPr>
            <a:r>
              <a:rPr lang="en-US" sz="4000" b="1" spc="-12" dirty="0" smtClean="0">
                <a:solidFill>
                  <a:srgbClr val="FFFFFF"/>
                </a:solidFill>
                <a:latin typeface="Open Sans Bold"/>
              </a:rPr>
              <a:t>З. ИСМӘҒИЛЕВ ИСЕМЕНДӘГЕ ӨФӨ ДӘҮЛӘТ СӘНҒӘТ ИНСТИТУТЫНЫҢ ӘҘЕРЛЕК ТЕАТРЫ ГАСТРОЛДӘРЕ</a:t>
            </a:r>
          </a:p>
          <a:p>
            <a:pPr marL="978262" lvl="1" indent="-489131">
              <a:lnSpc>
                <a:spcPts val="6116"/>
              </a:lnSpc>
              <a:buFont typeface="Arial"/>
              <a:buChar char="•"/>
            </a:pPr>
            <a:r>
              <a:rPr lang="en-US" sz="4000" b="1" spc="-12" dirty="0" smtClean="0">
                <a:solidFill>
                  <a:srgbClr val="FFFFFF"/>
                </a:solidFill>
                <a:latin typeface="Open Sans Bold"/>
              </a:rPr>
              <a:t>БАШҠОРТ КВН-Ы</a:t>
            </a:r>
            <a:endParaRPr lang="en-US" sz="4000" b="1" spc="-12" dirty="0">
              <a:solidFill>
                <a:srgbClr val="FFFFFF"/>
              </a:solidFill>
              <a:latin typeface="Open Sans Bold"/>
            </a:endParaRPr>
          </a:p>
        </p:txBody>
      </p:sp>
      <p:sp>
        <p:nvSpPr>
          <p:cNvPr id="7" name="TextBox 7"/>
          <p:cNvSpPr txBox="1"/>
          <p:nvPr/>
        </p:nvSpPr>
        <p:spPr>
          <a:xfrm>
            <a:off x="355337" y="349272"/>
            <a:ext cx="15494263" cy="1410643"/>
          </a:xfrm>
          <a:prstGeom prst="rect">
            <a:avLst/>
          </a:prstGeom>
        </p:spPr>
        <p:txBody>
          <a:bodyPr wrap="square" lIns="0" tIns="0" rIns="0" bIns="0" rtlCol="0" anchor="t">
            <a:spAutoFit/>
          </a:bodyPr>
          <a:lstStyle/>
          <a:p>
            <a:pPr>
              <a:lnSpc>
                <a:spcPts val="5500"/>
              </a:lnSpc>
            </a:pPr>
            <a:r>
              <a:rPr lang="en-US" sz="5000" b="1" spc="-50" dirty="0" smtClean="0">
                <a:solidFill>
                  <a:srgbClr val="FFFFFF"/>
                </a:solidFill>
                <a:latin typeface="Open Sans Bold"/>
              </a:rPr>
              <a:t>ТЕАТРҘАР ҺӘМ ҮҘЕШМӘКӘР ПОСТАНОВКАЛАР</a:t>
            </a:r>
          </a:p>
          <a:p>
            <a:pPr>
              <a:lnSpc>
                <a:spcPts val="5500"/>
              </a:lnSpc>
            </a:pPr>
            <a:endParaRPr lang="en-US" sz="5000" b="1" spc="-50" dirty="0">
              <a:solidFill>
                <a:srgbClr val="FFFFFF"/>
              </a:solidFill>
              <a:latin typeface="Open Sans Bold"/>
            </a:endParaRPr>
          </a:p>
        </p:txBody>
      </p:sp>
      <p:grpSp>
        <p:nvGrpSpPr>
          <p:cNvPr id="8" name="Group 8"/>
          <p:cNvGrpSpPr>
            <a:grpSpLocks noChangeAspect="1"/>
          </p:cNvGrpSpPr>
          <p:nvPr/>
        </p:nvGrpSpPr>
        <p:grpSpPr>
          <a:xfrm>
            <a:off x="9650899" y="2834705"/>
            <a:ext cx="8209151" cy="461759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195" b="-9195"/>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78827">
            <a:off x="11616985" y="-869308"/>
            <a:ext cx="5515885" cy="4957401"/>
          </a:xfrm>
          <a:prstGeom prst="rect">
            <a:avLst/>
          </a:prstGeom>
        </p:spPr>
      </p:pic>
      <p:pic>
        <p:nvPicPr>
          <p:cNvPr id="3" name="Picture 3"/>
          <p:cNvPicPr>
            <a:picLocks noChangeAspect="1"/>
          </p:cNvPicPr>
          <p:nvPr/>
        </p:nvPicPr>
        <p:blipFill>
          <a:blip r:embed="rId3"/>
          <a:srcRect/>
          <a:stretch>
            <a:fillRect/>
          </a:stretch>
        </p:blipFill>
        <p:spPr>
          <a:xfrm rot="5400000">
            <a:off x="12195199" y="4791795"/>
            <a:ext cx="7776569" cy="6794777"/>
          </a:xfrm>
          <a:prstGeom prst="rect">
            <a:avLst/>
          </a:prstGeom>
        </p:spPr>
      </p:pic>
      <p:pic>
        <p:nvPicPr>
          <p:cNvPr id="4" name="Picture 4"/>
          <p:cNvPicPr>
            <a:picLocks noChangeAspect="1"/>
          </p:cNvPicPr>
          <p:nvPr/>
        </p:nvPicPr>
        <p:blipFill>
          <a:blip r:embed="rId4"/>
          <a:srcRect l="300" r="300"/>
          <a:stretch>
            <a:fillRect/>
          </a:stretch>
        </p:blipFill>
        <p:spPr>
          <a:xfrm>
            <a:off x="16521684" y="8748925"/>
            <a:ext cx="1338366" cy="1346457"/>
          </a:xfrm>
          <a:prstGeom prst="rect">
            <a:avLst/>
          </a:prstGeom>
        </p:spPr>
      </p:pic>
      <p:pic>
        <p:nvPicPr>
          <p:cNvPr id="5" name="Picture 5"/>
          <p:cNvPicPr>
            <a:picLocks noChangeAspect="1"/>
          </p:cNvPicPr>
          <p:nvPr/>
        </p:nvPicPr>
        <p:blipFill>
          <a:blip r:embed="rId5">
            <a:alphaModFix amt="49000"/>
          </a:blip>
          <a:srcRect t="5192" r="22314" b="62169"/>
          <a:stretch>
            <a:fillRect/>
          </a:stretch>
        </p:blipFill>
        <p:spPr>
          <a:xfrm>
            <a:off x="-6827305" y="-716345"/>
            <a:ext cx="12542305" cy="2182372"/>
          </a:xfrm>
          <a:prstGeom prst="rect">
            <a:avLst/>
          </a:prstGeom>
        </p:spPr>
      </p:pic>
      <p:sp>
        <p:nvSpPr>
          <p:cNvPr id="6" name="TextBox 6"/>
          <p:cNvSpPr txBox="1"/>
          <p:nvPr/>
        </p:nvSpPr>
        <p:spPr>
          <a:xfrm>
            <a:off x="427950" y="412941"/>
            <a:ext cx="5896650" cy="1410643"/>
          </a:xfrm>
          <a:prstGeom prst="rect">
            <a:avLst/>
          </a:prstGeom>
        </p:spPr>
        <p:txBody>
          <a:bodyPr wrap="square" lIns="0" tIns="0" rIns="0" bIns="0" rtlCol="0" anchor="t">
            <a:spAutoFit/>
          </a:bodyPr>
          <a:lstStyle/>
          <a:p>
            <a:pPr>
              <a:lnSpc>
                <a:spcPts val="5500"/>
              </a:lnSpc>
            </a:pPr>
            <a:r>
              <a:rPr lang="en-US" sz="5000" b="1" spc="-50" dirty="0" smtClean="0">
                <a:solidFill>
                  <a:srgbClr val="FFFFFF"/>
                </a:solidFill>
                <a:latin typeface="Open Sans Bold"/>
              </a:rPr>
              <a:t>ХОРЕОГРАФИЯ</a:t>
            </a:r>
          </a:p>
          <a:p>
            <a:pPr>
              <a:lnSpc>
                <a:spcPts val="5500"/>
              </a:lnSpc>
            </a:pPr>
            <a:endParaRPr lang="en-US" sz="5000" b="1" spc="-50" dirty="0">
              <a:solidFill>
                <a:srgbClr val="FFFFFF"/>
              </a:solidFill>
              <a:latin typeface="Open Sans Bold"/>
            </a:endParaRPr>
          </a:p>
        </p:txBody>
      </p:sp>
      <p:sp>
        <p:nvSpPr>
          <p:cNvPr id="7" name="TextBox 7"/>
          <p:cNvSpPr txBox="1"/>
          <p:nvPr/>
        </p:nvSpPr>
        <p:spPr>
          <a:xfrm>
            <a:off x="9144000" y="1533520"/>
            <a:ext cx="9222948" cy="7759496"/>
          </a:xfrm>
          <a:prstGeom prst="rect">
            <a:avLst/>
          </a:prstGeom>
        </p:spPr>
        <p:txBody>
          <a:bodyPr lIns="0" tIns="0" rIns="0" bIns="0" rtlCol="0" anchor="t">
            <a:spAutoFit/>
          </a:bodyPr>
          <a:lstStyle/>
          <a:p>
            <a:pPr>
              <a:lnSpc>
                <a:spcPts val="6075"/>
              </a:lnSpc>
            </a:pPr>
            <a:r>
              <a:rPr lang="en-US" sz="4000" b="1" spc="-44" dirty="0" smtClean="0">
                <a:solidFill>
                  <a:srgbClr val="FFFFFF"/>
                </a:solidFill>
                <a:latin typeface="Open Sans Bold"/>
              </a:rPr>
              <a:t>• «БЕЙЕГӘН БАШҠОРТ </a:t>
            </a:r>
          </a:p>
          <a:p>
            <a:pPr>
              <a:lnSpc>
                <a:spcPts val="6075"/>
              </a:lnSpc>
            </a:pPr>
            <a:r>
              <a:rPr lang="en-US" sz="4000" b="1" spc="-44" dirty="0" smtClean="0">
                <a:solidFill>
                  <a:srgbClr val="FFFFFF"/>
                </a:solidFill>
                <a:latin typeface="Open Sans"/>
              </a:rPr>
              <a:t>  </a:t>
            </a:r>
            <a:r>
              <a:rPr lang="en-US" sz="4000" b="1" spc="-12" dirty="0" smtClean="0">
                <a:solidFill>
                  <a:srgbClr val="FFFFFF"/>
                </a:solidFill>
                <a:latin typeface="Open Sans Bold"/>
              </a:rPr>
              <a:t>БАЙ</a:t>
            </a:r>
            <a:r>
              <a:rPr lang="ru-RU" sz="4000" b="1" spc="-12" dirty="0" smtClean="0">
                <a:solidFill>
                  <a:srgbClr val="FFFFFF"/>
                </a:solidFill>
                <a:latin typeface="Open Sans Bold"/>
              </a:rPr>
              <a:t> </a:t>
            </a:r>
            <a:r>
              <a:rPr lang="en-US" sz="4000" b="1" spc="-12" dirty="0" smtClean="0">
                <a:solidFill>
                  <a:srgbClr val="FFFFFF"/>
                </a:solidFill>
                <a:latin typeface="Open Sans Bold"/>
              </a:rPr>
              <a:t>БУЛА!»  ФЛЕШМОБЫ</a:t>
            </a:r>
          </a:p>
          <a:p>
            <a:pPr>
              <a:lnSpc>
                <a:spcPts val="6075"/>
              </a:lnSpc>
            </a:pPr>
            <a:r>
              <a:rPr lang="en-US" sz="4000" b="1" spc="-12" dirty="0" smtClean="0">
                <a:solidFill>
                  <a:srgbClr val="FFFFFF"/>
                </a:solidFill>
                <a:latin typeface="Open Sans Bold"/>
              </a:rPr>
              <a:t>• ФӘЙЗИ ҒӘСКӘРОВ ИСЕМЕНДӘГЕ  </a:t>
            </a:r>
          </a:p>
          <a:p>
            <a:pPr>
              <a:lnSpc>
                <a:spcPts val="6075"/>
              </a:lnSpc>
            </a:pPr>
            <a:r>
              <a:rPr lang="en-US" sz="4000" b="1" spc="-44" dirty="0" smtClean="0">
                <a:solidFill>
                  <a:srgbClr val="FFFFFF"/>
                </a:solidFill>
                <a:latin typeface="Open Sans Bold"/>
              </a:rPr>
              <a:t>  </a:t>
            </a:r>
            <a:r>
              <a:rPr lang="en-US" sz="4000" b="1" spc="-12" dirty="0" smtClean="0">
                <a:solidFill>
                  <a:srgbClr val="FFFFFF"/>
                </a:solidFill>
                <a:latin typeface="Open Sans Bold"/>
              </a:rPr>
              <a:t>ДӘҮЛӘТ АКАДЕМИЯ ХАЛЫҠ  </a:t>
            </a:r>
          </a:p>
          <a:p>
            <a:pPr>
              <a:lnSpc>
                <a:spcPts val="6075"/>
              </a:lnSpc>
            </a:pPr>
            <a:r>
              <a:rPr lang="en-US" sz="4000" b="1" spc="-44" dirty="0" smtClean="0">
                <a:solidFill>
                  <a:srgbClr val="FFFFFF"/>
                </a:solidFill>
                <a:latin typeface="Open Sans Bold"/>
              </a:rPr>
              <a:t>  </a:t>
            </a:r>
            <a:r>
              <a:rPr lang="en-US" sz="4000" b="1" spc="-12" dirty="0" smtClean="0">
                <a:solidFill>
                  <a:srgbClr val="FFFFFF"/>
                </a:solidFill>
                <a:latin typeface="Open Sans Bold"/>
              </a:rPr>
              <a:t>БЕЙЕҮҘӘРЕ АНСАМБЛЕНЕҢ  </a:t>
            </a:r>
          </a:p>
          <a:p>
            <a:pPr>
              <a:lnSpc>
                <a:spcPts val="6075"/>
              </a:lnSpc>
            </a:pPr>
            <a:r>
              <a:rPr lang="en-US" sz="4000" b="1" spc="-44" dirty="0" smtClean="0">
                <a:solidFill>
                  <a:srgbClr val="FFFFFF"/>
                </a:solidFill>
                <a:latin typeface="Open Sans Bold"/>
              </a:rPr>
              <a:t>  </a:t>
            </a:r>
            <a:r>
              <a:rPr lang="en-US" sz="4000" b="1" spc="-12" dirty="0" smtClean="0">
                <a:solidFill>
                  <a:srgbClr val="FFFFFF"/>
                </a:solidFill>
                <a:latin typeface="Open Sans Bold"/>
              </a:rPr>
              <a:t>ОҪТАЛЫҠ ДӘРЕСТӘРЕ </a:t>
            </a:r>
          </a:p>
          <a:p>
            <a:pPr>
              <a:lnSpc>
                <a:spcPts val="6075"/>
              </a:lnSpc>
            </a:pPr>
            <a:r>
              <a:rPr lang="en-US" sz="4000" b="1" spc="-12" dirty="0" smtClean="0">
                <a:solidFill>
                  <a:srgbClr val="FFFFFF"/>
                </a:solidFill>
                <a:latin typeface="Open Sans Bold"/>
              </a:rPr>
              <a:t>• БАШҠОРТ БЕЙЕҮЕН ТӨБӘК </a:t>
            </a:r>
          </a:p>
          <a:p>
            <a:pPr>
              <a:lnSpc>
                <a:spcPts val="6075"/>
              </a:lnSpc>
            </a:pPr>
            <a:r>
              <a:rPr lang="en-US" sz="4000" b="1" spc="-44" dirty="0" smtClean="0">
                <a:solidFill>
                  <a:srgbClr val="FFFFFF"/>
                </a:solidFill>
                <a:latin typeface="Open Sans Bold"/>
              </a:rPr>
              <a:t>  </a:t>
            </a:r>
            <a:r>
              <a:rPr lang="en-US" sz="4000" b="1" spc="-12" dirty="0" smtClean="0">
                <a:solidFill>
                  <a:srgbClr val="FFFFFF"/>
                </a:solidFill>
                <a:latin typeface="Open Sans Bold"/>
              </a:rPr>
              <a:t>ҮҘЕНСӘЛЕКТӘРЕ МЕНӘН </a:t>
            </a:r>
          </a:p>
          <a:p>
            <a:pPr>
              <a:lnSpc>
                <a:spcPts val="6075"/>
              </a:lnSpc>
            </a:pPr>
            <a:r>
              <a:rPr lang="en-US" sz="4000" b="1" spc="-44" dirty="0" smtClean="0">
                <a:solidFill>
                  <a:srgbClr val="FFFFFF"/>
                </a:solidFill>
                <a:latin typeface="Open Sans"/>
              </a:rPr>
              <a:t>  </a:t>
            </a:r>
            <a:r>
              <a:rPr lang="en-US" sz="4000" b="1" spc="-12" dirty="0" smtClean="0">
                <a:solidFill>
                  <a:srgbClr val="FFFFFF"/>
                </a:solidFill>
                <a:latin typeface="Open Sans Bold"/>
              </a:rPr>
              <a:t>БАШҠАРЫУҒА КОНКУРС</a:t>
            </a:r>
          </a:p>
          <a:p>
            <a:pPr>
              <a:lnSpc>
                <a:spcPts val="6075"/>
              </a:lnSpc>
            </a:pPr>
            <a:endParaRPr lang="en-US" sz="4000" b="1" spc="-12" dirty="0">
              <a:solidFill>
                <a:srgbClr val="FFFFFF"/>
              </a:solidFill>
              <a:latin typeface="Open Sans Bold"/>
            </a:endParaRPr>
          </a:p>
        </p:txBody>
      </p:sp>
      <p:grpSp>
        <p:nvGrpSpPr>
          <p:cNvPr id="8" name="Group 8"/>
          <p:cNvGrpSpPr>
            <a:grpSpLocks noChangeAspect="1"/>
          </p:cNvGrpSpPr>
          <p:nvPr/>
        </p:nvGrpSpPr>
        <p:grpSpPr>
          <a:xfrm>
            <a:off x="427950" y="3096417"/>
            <a:ext cx="8209151" cy="461759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33346"/>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9000"/>
          </a:blip>
          <a:srcRect t="16441" r="36937" b="54019"/>
          <a:stretch>
            <a:fillRect/>
          </a:stretch>
        </p:blipFill>
        <p:spPr>
          <a:xfrm>
            <a:off x="-1536347" y="0"/>
            <a:ext cx="9461147" cy="1835488"/>
          </a:xfrm>
          <a:prstGeom prst="rect">
            <a:avLst/>
          </a:prstGeom>
        </p:spPr>
      </p:pic>
      <p:pic>
        <p:nvPicPr>
          <p:cNvPr id="3" name="Picture 3"/>
          <p:cNvPicPr>
            <a:picLocks noChangeAspect="1"/>
          </p:cNvPicPr>
          <p:nvPr/>
        </p:nvPicPr>
        <p:blipFill>
          <a:blip r:embed="rId3"/>
          <a:srcRect/>
          <a:stretch>
            <a:fillRect/>
          </a:stretch>
        </p:blipFill>
        <p:spPr>
          <a:xfrm rot="5400000">
            <a:off x="13371016" y="5100000"/>
            <a:ext cx="7776569" cy="6794777"/>
          </a:xfrm>
          <a:prstGeom prst="rect">
            <a:avLst/>
          </a:prstGeom>
        </p:spPr>
      </p:pic>
      <p:pic>
        <p:nvPicPr>
          <p:cNvPr id="4" name="Picture 4"/>
          <p:cNvPicPr>
            <a:picLocks noChangeAspect="1"/>
          </p:cNvPicPr>
          <p:nvPr/>
        </p:nvPicPr>
        <p:blipFill>
          <a:blip r:embed="rId3"/>
          <a:srcRect/>
          <a:stretch>
            <a:fillRect/>
          </a:stretch>
        </p:blipFill>
        <p:spPr>
          <a:xfrm rot="5400000">
            <a:off x="-5221134" y="-1561900"/>
            <a:ext cx="7776569" cy="6794777"/>
          </a:xfrm>
          <a:prstGeom prst="rect">
            <a:avLst/>
          </a:prstGeom>
        </p:spPr>
      </p:pic>
      <p:sp>
        <p:nvSpPr>
          <p:cNvPr id="5" name="TextBox 5"/>
          <p:cNvSpPr txBox="1"/>
          <p:nvPr/>
        </p:nvSpPr>
        <p:spPr>
          <a:xfrm>
            <a:off x="298187" y="198676"/>
            <a:ext cx="13506575" cy="1416006"/>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ҺЫНЛЫ ҺӘМ БИҘӘҮ - </a:t>
            </a:r>
          </a:p>
          <a:p>
            <a:pPr>
              <a:lnSpc>
                <a:spcPts val="5500"/>
              </a:lnSpc>
            </a:pPr>
            <a:r>
              <a:rPr lang="en-US" sz="5000" b="1" spc="-50" dirty="0" smtClean="0">
                <a:solidFill>
                  <a:srgbClr val="FFFFFF"/>
                </a:solidFill>
                <a:latin typeface="Open Sans Bold"/>
              </a:rPr>
              <a:t>ҠУЛЛАНМА СӘНҒӘТЕ</a:t>
            </a:r>
            <a:endParaRPr lang="en-US" sz="5000" b="1" spc="-50" dirty="0">
              <a:solidFill>
                <a:srgbClr val="FFFFFF"/>
              </a:solidFill>
              <a:latin typeface="Open Sans Bold"/>
            </a:endParaRPr>
          </a:p>
        </p:txBody>
      </p:sp>
      <p:pic>
        <p:nvPicPr>
          <p:cNvPr id="6" name="Picture 6"/>
          <p:cNvPicPr>
            <a:picLocks noChangeAspect="1"/>
          </p:cNvPicPr>
          <p:nvPr/>
        </p:nvPicPr>
        <p:blipFill>
          <a:blip r:embed="rId4"/>
          <a:srcRect l="300" r="300"/>
          <a:stretch>
            <a:fillRect/>
          </a:stretch>
        </p:blipFill>
        <p:spPr>
          <a:xfrm>
            <a:off x="16521684" y="8748925"/>
            <a:ext cx="1338366" cy="1346457"/>
          </a:xfrm>
          <a:prstGeom prst="rect">
            <a:avLst/>
          </a:prstGeom>
        </p:spPr>
      </p:pic>
      <p:grpSp>
        <p:nvGrpSpPr>
          <p:cNvPr id="7" name="Group 7"/>
          <p:cNvGrpSpPr>
            <a:grpSpLocks noChangeAspect="1"/>
          </p:cNvGrpSpPr>
          <p:nvPr/>
        </p:nvGrpSpPr>
        <p:grpSpPr>
          <a:xfrm>
            <a:off x="1524998" y="2321433"/>
            <a:ext cx="4831192" cy="6936867"/>
            <a:chOff x="0" y="0"/>
            <a:chExt cx="4137660" cy="5941060"/>
          </a:xfrm>
        </p:grpSpPr>
        <p:sp>
          <p:nvSpPr>
            <p:cNvPr id="8" name="Freeform 8"/>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5"/>
              <a:stretch>
                <a:fillRect l="-33756" r="-82069"/>
              </a:stretch>
            </a:blipFill>
          </p:spPr>
        </p:sp>
      </p:grpSp>
      <p:sp>
        <p:nvSpPr>
          <p:cNvPr id="9" name="TextBox 9"/>
          <p:cNvSpPr txBox="1"/>
          <p:nvPr/>
        </p:nvSpPr>
        <p:spPr>
          <a:xfrm>
            <a:off x="6623524" y="1919961"/>
            <a:ext cx="11236526" cy="6973960"/>
          </a:xfrm>
          <a:prstGeom prst="rect">
            <a:avLst/>
          </a:prstGeom>
        </p:spPr>
        <p:txBody>
          <a:bodyPr lIns="0" tIns="0" rIns="0" bIns="0" rtlCol="0" anchor="t">
            <a:spAutoFit/>
          </a:bodyPr>
          <a:lstStyle/>
          <a:p>
            <a:pPr marL="971550" lvl="1" indent="-485775">
              <a:lnSpc>
                <a:spcPts val="6075"/>
              </a:lnSpc>
              <a:buFont typeface="Arial"/>
              <a:buChar char="•"/>
            </a:pPr>
            <a:r>
              <a:rPr lang="ru-RU" sz="4000" b="1" spc="-44" dirty="0" smtClean="0">
                <a:solidFill>
                  <a:srgbClr val="FFFFFF"/>
                </a:solidFill>
                <a:latin typeface="Open Sans Bold"/>
              </a:rPr>
              <a:t>ШҮЛГӘНТАШ МӘМЕРЙӘҺЕНДӘГЕ ҠАЯҒА ТӨШӨРӨЛГӘН РӘСЕМДӘР ҺӘМ БАШҠОРТ ЭПОСТАРЫНДА, ЛЕГЕНДАЛАРЫНДАҒЫ МИФИК ЗАТТАР ҺҮРӘТЛӘНГӘН БАЛАЛАРҘЫҢ ИЖАДИ ЭШТӘРЕ КОНКУРСЫ</a:t>
            </a:r>
          </a:p>
          <a:p>
            <a:pPr marL="971550" lvl="1" indent="-485775">
              <a:lnSpc>
                <a:spcPts val="6075"/>
              </a:lnSpc>
              <a:buFont typeface="Arial"/>
              <a:buChar char="•"/>
            </a:pPr>
            <a:r>
              <a:rPr lang="en-US" sz="4000" b="1" spc="-12" dirty="0" smtClean="0">
                <a:solidFill>
                  <a:srgbClr val="FFFFFF"/>
                </a:solidFill>
                <a:latin typeface="Open Sans Bold"/>
              </a:rPr>
              <a:t>БАШҠОРТОСТАН РӘССАМ</a:t>
            </a:r>
            <a:r>
              <a:rPr lang="ru-RU" sz="4000" b="1" spc="-12" dirty="0" smtClean="0">
                <a:solidFill>
                  <a:srgbClr val="FFFFFF"/>
                </a:solidFill>
                <a:latin typeface="Open Sans Bold"/>
              </a:rPr>
              <a:t> </a:t>
            </a:r>
            <a:r>
              <a:rPr lang="en-US" sz="4000" b="1" spc="-12" dirty="0" smtClean="0">
                <a:solidFill>
                  <a:srgbClr val="FFFFFF"/>
                </a:solidFill>
                <a:latin typeface="Open Sans Bold"/>
              </a:rPr>
              <a:t>ДАРЫНЫҢ ОҪТАЛЫҠ ДӘРЕСТӘРЕ ҺӘМ КҮРГӘҘМӘЛӘРЕ</a:t>
            </a:r>
            <a:endParaRPr lang="en-US" sz="4000" b="1" spc="-12" dirty="0">
              <a:solidFill>
                <a:srgbClr val="FFFFFF"/>
              </a:solidFill>
              <a:latin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 b="1705"/>
          <a:stretch>
            <a:fillRect/>
          </a:stretch>
        </p:blipFill>
        <p:spPr>
          <a:xfrm rot="-1739433">
            <a:off x="11257563" y="-3827532"/>
            <a:ext cx="7998834" cy="10405430"/>
          </a:xfrm>
          <a:prstGeom prst="rect">
            <a:avLst/>
          </a:prstGeom>
        </p:spPr>
      </p:pic>
      <p:pic>
        <p:nvPicPr>
          <p:cNvPr id="3" name="Picture 3"/>
          <p:cNvPicPr>
            <a:picLocks noChangeAspect="1"/>
          </p:cNvPicPr>
          <p:nvPr/>
        </p:nvPicPr>
        <p:blipFill>
          <a:blip r:embed="rId3"/>
          <a:srcRect/>
          <a:stretch>
            <a:fillRect/>
          </a:stretch>
        </p:blipFill>
        <p:spPr>
          <a:xfrm rot="-6460999">
            <a:off x="-222040" y="-5095622"/>
            <a:ext cx="5758981" cy="11575841"/>
          </a:xfrm>
          <a:prstGeom prst="rect">
            <a:avLst/>
          </a:prstGeom>
        </p:spPr>
      </p:pic>
      <p:pic>
        <p:nvPicPr>
          <p:cNvPr id="4" name="Picture 4"/>
          <p:cNvPicPr>
            <a:picLocks noChangeAspect="1"/>
          </p:cNvPicPr>
          <p:nvPr/>
        </p:nvPicPr>
        <p:blipFill>
          <a:blip r:embed="rId4">
            <a:alphaModFix amt="49000"/>
          </a:blip>
          <a:srcRect l="23729" t="24542" r="30878" b="50462"/>
          <a:stretch>
            <a:fillRect/>
          </a:stretch>
        </p:blipFill>
        <p:spPr>
          <a:xfrm>
            <a:off x="-3212952" y="-591351"/>
            <a:ext cx="8623152" cy="1966534"/>
          </a:xfrm>
          <a:prstGeom prst="rect">
            <a:avLst/>
          </a:prstGeom>
        </p:spPr>
      </p:pic>
      <p:pic>
        <p:nvPicPr>
          <p:cNvPr id="5" name="Picture 5"/>
          <p:cNvPicPr>
            <a:picLocks noChangeAspect="1"/>
          </p:cNvPicPr>
          <p:nvPr/>
        </p:nvPicPr>
        <p:blipFill>
          <a:blip r:embed="rId5"/>
          <a:srcRect l="300" r="300"/>
          <a:stretch>
            <a:fillRect/>
          </a:stretch>
        </p:blipFill>
        <p:spPr>
          <a:xfrm>
            <a:off x="16521684" y="8748925"/>
            <a:ext cx="1338366" cy="1346457"/>
          </a:xfrm>
          <a:prstGeom prst="rect">
            <a:avLst/>
          </a:prstGeom>
        </p:spPr>
      </p:pic>
      <p:sp>
        <p:nvSpPr>
          <p:cNvPr id="6" name="TextBox 6"/>
          <p:cNvSpPr txBox="1"/>
          <p:nvPr/>
        </p:nvSpPr>
        <p:spPr>
          <a:xfrm>
            <a:off x="283468" y="350997"/>
            <a:ext cx="16238215" cy="720703"/>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ҺӨҘӨМТӘЛӘР</a:t>
            </a:r>
            <a:endParaRPr lang="en-US" sz="5000" b="1" spc="-50" dirty="0">
              <a:solidFill>
                <a:srgbClr val="FFFFFF"/>
              </a:solidFill>
              <a:latin typeface="Open Sans Bold"/>
            </a:endParaRPr>
          </a:p>
        </p:txBody>
      </p:sp>
      <p:sp>
        <p:nvSpPr>
          <p:cNvPr id="7" name="TextBox 7"/>
          <p:cNvSpPr txBox="1"/>
          <p:nvPr/>
        </p:nvSpPr>
        <p:spPr>
          <a:xfrm>
            <a:off x="219601" y="3128992"/>
            <a:ext cx="14639399" cy="4693593"/>
          </a:xfrm>
          <a:prstGeom prst="rect">
            <a:avLst/>
          </a:prstGeom>
        </p:spPr>
        <p:txBody>
          <a:bodyPr wrap="square" lIns="0" tIns="0" rIns="0" bIns="0" rtlCol="0" anchor="t">
            <a:spAutoFit/>
          </a:bodyPr>
          <a:lstStyle/>
          <a:p>
            <a:pPr marL="978262" lvl="1" indent="-489131">
              <a:lnSpc>
                <a:spcPts val="6116"/>
              </a:lnSpc>
              <a:buFont typeface="Arial"/>
              <a:buChar char="•"/>
            </a:pPr>
            <a:r>
              <a:rPr lang="en-US" sz="4000" b="1" spc="-45" dirty="0" smtClean="0">
                <a:solidFill>
                  <a:srgbClr val="FFFFFF"/>
                </a:solidFill>
                <a:latin typeface="Open Sans Bold"/>
              </a:rPr>
              <a:t>ИЖАДИ ИНТЕЛЛИГЕНЦИЯ ҺӘМ КИҢ АУДИТОРИЯ </a:t>
            </a:r>
          </a:p>
          <a:p>
            <a:pPr>
              <a:lnSpc>
                <a:spcPts val="6116"/>
              </a:lnSpc>
            </a:pPr>
            <a:r>
              <a:rPr lang="en-US" sz="4000" b="1" spc="-45" dirty="0" smtClean="0">
                <a:solidFill>
                  <a:srgbClr val="FFFFFF"/>
                </a:solidFill>
                <a:latin typeface="Open Sans"/>
              </a:rPr>
              <a:t>       </a:t>
            </a:r>
            <a:r>
              <a:rPr lang="en-US" sz="4000" b="1" spc="-12" dirty="0" smtClean="0">
                <a:solidFill>
                  <a:srgbClr val="FFFFFF"/>
                </a:solidFill>
                <a:latin typeface="Open Sans Bold"/>
              </a:rPr>
              <a:t>АРАҺЫНДА БӘЙЛӘНЕШТӘР БУЛДЫРЫУ</a:t>
            </a:r>
          </a:p>
          <a:p>
            <a:pPr marL="978262" lvl="1" indent="-489131">
              <a:lnSpc>
                <a:spcPts val="6116"/>
              </a:lnSpc>
              <a:buFont typeface="Arial"/>
              <a:buChar char="•"/>
            </a:pPr>
            <a:r>
              <a:rPr lang="en-US" sz="4000" b="1" spc="-12" dirty="0" smtClean="0">
                <a:solidFill>
                  <a:srgbClr val="FFFFFF"/>
                </a:solidFill>
                <a:latin typeface="Open Sans Bold"/>
              </a:rPr>
              <a:t>БАШҠОРТ МӘҘӘНИӘТЕН ҮҪТЕРЕҮГӘ ЙӘЛЕП ИТЕЛГӘН КЕШЕЛӘР ҺАНЫН АРТТЫРЫУ </a:t>
            </a:r>
          </a:p>
          <a:p>
            <a:pPr marL="978262" lvl="1" indent="-489131">
              <a:lnSpc>
                <a:spcPts val="6116"/>
              </a:lnSpc>
              <a:buFont typeface="Arial"/>
              <a:buChar char="•"/>
            </a:pPr>
            <a:r>
              <a:rPr lang="en-US" sz="4000" b="1" spc="-12" dirty="0" smtClean="0">
                <a:solidFill>
                  <a:srgbClr val="FFFFFF"/>
                </a:solidFill>
                <a:latin typeface="Open Sans Bold"/>
              </a:rPr>
              <a:t>БАШҠОРТ МӘҘӘНИӘТЕНЕҢ ҺӘМ БАШҠОРТ ҮҘБИЛДӘЛӘНЕШЕНЕҢ БӘҪЕН, БАҺАҺЫН КҮТӘРЕҮ</a:t>
            </a:r>
            <a:endParaRPr lang="en-US" sz="4000" b="1" spc="-12" dirty="0">
              <a:solidFill>
                <a:srgbClr val="FFFFFF"/>
              </a:solidFill>
              <a:latin typeface="Open Sans Bold"/>
            </a:endParaRPr>
          </a:p>
        </p:txBody>
      </p:sp>
      <p:pic>
        <p:nvPicPr>
          <p:cNvPr id="8" name="Picture 8"/>
          <p:cNvPicPr>
            <a:picLocks noChangeAspect="1"/>
          </p:cNvPicPr>
          <p:nvPr/>
        </p:nvPicPr>
        <p:blipFill>
          <a:blip r:embed="rId6"/>
          <a:srcRect t="9729" b="9729"/>
          <a:stretch>
            <a:fillRect/>
          </a:stretch>
        </p:blipFill>
        <p:spPr>
          <a:xfrm>
            <a:off x="14519097" y="312897"/>
            <a:ext cx="3340953" cy="3805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8687688">
            <a:off x="10282257" y="5149872"/>
            <a:ext cx="8922358" cy="9404330"/>
          </a:xfrm>
          <a:prstGeom prst="rect">
            <a:avLst/>
          </a:prstGeom>
        </p:spPr>
      </p:pic>
      <p:pic>
        <p:nvPicPr>
          <p:cNvPr id="3" name="Picture 3"/>
          <p:cNvPicPr>
            <a:picLocks noChangeAspect="1"/>
          </p:cNvPicPr>
          <p:nvPr/>
        </p:nvPicPr>
        <p:blipFill>
          <a:blip r:embed="rId4"/>
          <a:srcRect/>
          <a:stretch>
            <a:fillRect/>
          </a:stretch>
        </p:blipFill>
        <p:spPr>
          <a:xfrm rot="-10013544">
            <a:off x="-1834628" y="-2396987"/>
            <a:ext cx="8825308" cy="8229600"/>
          </a:xfrm>
          <a:prstGeom prst="rect">
            <a:avLst/>
          </a:prstGeom>
        </p:spPr>
      </p:pic>
      <p:pic>
        <p:nvPicPr>
          <p:cNvPr id="4" name="Picture 4"/>
          <p:cNvPicPr>
            <a:picLocks noChangeAspect="1"/>
          </p:cNvPicPr>
          <p:nvPr/>
        </p:nvPicPr>
        <p:blipFill>
          <a:blip r:embed="rId5"/>
          <a:srcRect t="9729" b="9729"/>
          <a:stretch>
            <a:fillRect/>
          </a:stretch>
        </p:blipFill>
        <p:spPr>
          <a:xfrm>
            <a:off x="6248400" y="2171700"/>
            <a:ext cx="6507570" cy="7412526"/>
          </a:xfrm>
          <a:prstGeom prst="rect">
            <a:avLst/>
          </a:prstGeom>
        </p:spPr>
      </p:pic>
      <p:sp>
        <p:nvSpPr>
          <p:cNvPr id="6" name="TextBox 6"/>
          <p:cNvSpPr txBox="1"/>
          <p:nvPr/>
        </p:nvSpPr>
        <p:spPr>
          <a:xfrm>
            <a:off x="4385377" y="1104900"/>
            <a:ext cx="10155932" cy="720703"/>
          </a:xfrm>
          <a:prstGeom prst="rect">
            <a:avLst/>
          </a:prstGeom>
        </p:spPr>
        <p:txBody>
          <a:bodyPr wrap="square" lIns="0" tIns="0" rIns="0" bIns="0" rtlCol="0" anchor="t">
            <a:spAutoFit/>
          </a:bodyPr>
          <a:lstStyle/>
          <a:p>
            <a:pPr>
              <a:lnSpc>
                <a:spcPts val="5500"/>
              </a:lnSpc>
            </a:pPr>
            <a:r>
              <a:rPr lang="ru-RU" sz="5000" b="1" spc="-50" dirty="0">
                <a:solidFill>
                  <a:srgbClr val="FFFFFF"/>
                </a:solidFill>
                <a:latin typeface="Open Sans Bold"/>
              </a:rPr>
              <a:t>ИҒТИБАРЫҒЫҘ ӨСӨН РӘХМӘТ</a:t>
            </a:r>
          </a:p>
        </p:txBody>
      </p:sp>
    </p:spTree>
    <p:extLst>
      <p:ext uri="{BB962C8B-B14F-4D97-AF65-F5344CB8AC3E}">
        <p14:creationId xmlns:p14="http://schemas.microsoft.com/office/powerpoint/2010/main" val="2190071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9005593"/>
            <a:ext cx="18809650" cy="2562815"/>
          </a:xfrm>
          <a:prstGeom prst="rect">
            <a:avLst/>
          </a:prstGeom>
        </p:spPr>
      </p:pic>
      <p:pic>
        <p:nvPicPr>
          <p:cNvPr id="3" name="Picture 3"/>
          <p:cNvPicPr>
            <a:picLocks noChangeAspect="1"/>
          </p:cNvPicPr>
          <p:nvPr/>
        </p:nvPicPr>
        <p:blipFill>
          <a:blip r:embed="rId3"/>
          <a:srcRect/>
          <a:stretch>
            <a:fillRect/>
          </a:stretch>
        </p:blipFill>
        <p:spPr>
          <a:xfrm rot="-8687688">
            <a:off x="10282257" y="5149872"/>
            <a:ext cx="8922358" cy="9404330"/>
          </a:xfrm>
          <a:prstGeom prst="rect">
            <a:avLst/>
          </a:prstGeom>
        </p:spPr>
      </p:pic>
      <p:pic>
        <p:nvPicPr>
          <p:cNvPr id="4" name="Picture 4"/>
          <p:cNvPicPr>
            <a:picLocks noChangeAspect="1"/>
          </p:cNvPicPr>
          <p:nvPr/>
        </p:nvPicPr>
        <p:blipFill>
          <a:blip r:embed="rId4"/>
          <a:srcRect/>
          <a:stretch>
            <a:fillRect/>
          </a:stretch>
        </p:blipFill>
        <p:spPr>
          <a:xfrm rot="-10013544">
            <a:off x="-1834628" y="-2396987"/>
            <a:ext cx="8825308" cy="8229600"/>
          </a:xfrm>
          <a:prstGeom prst="rect">
            <a:avLst/>
          </a:prstGeom>
        </p:spPr>
      </p:pic>
      <p:pic>
        <p:nvPicPr>
          <p:cNvPr id="5" name="Picture 5"/>
          <p:cNvPicPr>
            <a:picLocks noChangeAspect="1"/>
          </p:cNvPicPr>
          <p:nvPr/>
        </p:nvPicPr>
        <p:blipFill>
          <a:blip r:embed="rId5"/>
          <a:srcRect l="300" r="300"/>
          <a:stretch>
            <a:fillRect/>
          </a:stretch>
        </p:blipFill>
        <p:spPr>
          <a:xfrm>
            <a:off x="16521684" y="8748925"/>
            <a:ext cx="1338366" cy="1346457"/>
          </a:xfrm>
          <a:prstGeom prst="rect">
            <a:avLst/>
          </a:prstGeom>
        </p:spPr>
      </p:pic>
      <p:sp>
        <p:nvSpPr>
          <p:cNvPr id="6" name="TextBox 6"/>
          <p:cNvSpPr txBox="1"/>
          <p:nvPr/>
        </p:nvSpPr>
        <p:spPr>
          <a:xfrm>
            <a:off x="437475" y="677592"/>
            <a:ext cx="16831350" cy="5597085"/>
          </a:xfrm>
          <a:prstGeom prst="rect">
            <a:avLst/>
          </a:prstGeom>
        </p:spPr>
        <p:txBody>
          <a:bodyPr lIns="0" tIns="0" rIns="0" bIns="0" rtlCol="0" anchor="t">
            <a:spAutoFit/>
          </a:bodyPr>
          <a:lstStyle/>
          <a:p>
            <a:pPr>
              <a:lnSpc>
                <a:spcPts val="8800"/>
              </a:lnSpc>
            </a:pPr>
            <a:r>
              <a:rPr lang="en-US" sz="8000" b="1" spc="-80" dirty="0" smtClean="0">
                <a:solidFill>
                  <a:srgbClr val="FFFFFF"/>
                </a:solidFill>
                <a:latin typeface="Open Sans Bold"/>
              </a:rPr>
              <a:t>БАШҠОРТ МӘҘӘНИӘТЕ ҺӘМ</a:t>
            </a:r>
          </a:p>
          <a:p>
            <a:pPr>
              <a:lnSpc>
                <a:spcPts val="8800"/>
              </a:lnSpc>
            </a:pPr>
            <a:r>
              <a:rPr lang="en-US" sz="8000" b="1" spc="-12" dirty="0" smtClean="0">
                <a:solidFill>
                  <a:srgbClr val="FFFFFF"/>
                </a:solidFill>
                <a:latin typeface="Open Sans Bold"/>
              </a:rPr>
              <a:t>РУХИӘТ ЙЫЛЫ</a:t>
            </a:r>
          </a:p>
          <a:p>
            <a:pPr>
              <a:lnSpc>
                <a:spcPts val="8800"/>
              </a:lnSpc>
            </a:pPr>
            <a:endParaRPr lang="en-US" sz="8000" b="1" spc="-12" dirty="0" smtClean="0">
              <a:solidFill>
                <a:srgbClr val="FFFFFF"/>
              </a:solidFill>
              <a:latin typeface="Open Sans Bold"/>
            </a:endParaRPr>
          </a:p>
          <a:p>
            <a:pPr>
              <a:lnSpc>
                <a:spcPts val="8800"/>
              </a:lnSpc>
            </a:pPr>
            <a:endParaRPr lang="en-US" sz="8000" b="1" spc="-12" dirty="0" smtClean="0">
              <a:solidFill>
                <a:srgbClr val="FFFFFF"/>
              </a:solidFill>
              <a:latin typeface="Open Sans Bold"/>
            </a:endParaRPr>
          </a:p>
          <a:p>
            <a:pPr>
              <a:lnSpc>
                <a:spcPts val="8800"/>
              </a:lnSpc>
            </a:pPr>
            <a:r>
              <a:rPr lang="en-US" sz="8000" b="1" spc="-12" dirty="0" smtClean="0">
                <a:solidFill>
                  <a:srgbClr val="FFFFFF"/>
                </a:solidFill>
                <a:latin typeface="Open Sans Bold"/>
              </a:rPr>
              <a:t>ЮЛДАШ ЙОСОПОВ</a:t>
            </a:r>
            <a:endParaRPr lang="en-US" sz="8000" b="1" spc="-12" dirty="0">
              <a:solidFill>
                <a:srgbClr val="FFFFFF"/>
              </a:solidFill>
              <a:latin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9000"/>
          </a:blip>
          <a:srcRect t="16441" r="15751" b="59067"/>
          <a:stretch>
            <a:fillRect/>
          </a:stretch>
        </p:blipFill>
        <p:spPr>
          <a:xfrm>
            <a:off x="2824126" y="381382"/>
            <a:ext cx="12639749" cy="1521822"/>
          </a:xfrm>
          <a:prstGeom prst="rect">
            <a:avLst/>
          </a:prstGeom>
        </p:spPr>
      </p:pic>
      <p:pic>
        <p:nvPicPr>
          <p:cNvPr id="3" name="Picture 3"/>
          <p:cNvPicPr>
            <a:picLocks noChangeAspect="1"/>
          </p:cNvPicPr>
          <p:nvPr/>
        </p:nvPicPr>
        <p:blipFill>
          <a:blip r:embed="rId3"/>
          <a:srcRect/>
          <a:stretch>
            <a:fillRect/>
          </a:stretch>
        </p:blipFill>
        <p:spPr>
          <a:xfrm rot="5400000">
            <a:off x="13371016" y="5100000"/>
            <a:ext cx="7776569" cy="6794777"/>
          </a:xfrm>
          <a:prstGeom prst="rect">
            <a:avLst/>
          </a:prstGeom>
        </p:spPr>
      </p:pic>
      <p:pic>
        <p:nvPicPr>
          <p:cNvPr id="4" name="Picture 4"/>
          <p:cNvPicPr>
            <a:picLocks noChangeAspect="1"/>
          </p:cNvPicPr>
          <p:nvPr/>
        </p:nvPicPr>
        <p:blipFill>
          <a:blip r:embed="rId2">
            <a:alphaModFix amt="49000"/>
          </a:blip>
          <a:srcRect t="16441" r="15751" b="59067"/>
          <a:stretch>
            <a:fillRect/>
          </a:stretch>
        </p:blipFill>
        <p:spPr>
          <a:xfrm>
            <a:off x="2824126" y="8497389"/>
            <a:ext cx="12639749" cy="1521822"/>
          </a:xfrm>
          <a:prstGeom prst="rect">
            <a:avLst/>
          </a:prstGeom>
        </p:spPr>
      </p:pic>
      <p:pic>
        <p:nvPicPr>
          <p:cNvPr id="5" name="Picture 5"/>
          <p:cNvPicPr>
            <a:picLocks noChangeAspect="1"/>
          </p:cNvPicPr>
          <p:nvPr/>
        </p:nvPicPr>
        <p:blipFill>
          <a:blip r:embed="rId3"/>
          <a:srcRect/>
          <a:stretch>
            <a:fillRect/>
          </a:stretch>
        </p:blipFill>
        <p:spPr>
          <a:xfrm rot="5400000">
            <a:off x="-5221134" y="-1561900"/>
            <a:ext cx="7776569" cy="6794777"/>
          </a:xfrm>
          <a:prstGeom prst="rect">
            <a:avLst/>
          </a:prstGeom>
        </p:spPr>
      </p:pic>
      <p:pic>
        <p:nvPicPr>
          <p:cNvPr id="6" name="Picture 6"/>
          <p:cNvPicPr>
            <a:picLocks noChangeAspect="1"/>
          </p:cNvPicPr>
          <p:nvPr/>
        </p:nvPicPr>
        <p:blipFill>
          <a:blip r:embed="rId4"/>
          <a:srcRect t="9729" b="9729"/>
          <a:stretch>
            <a:fillRect/>
          </a:stretch>
        </p:blipFill>
        <p:spPr>
          <a:xfrm>
            <a:off x="6488566" y="2175946"/>
            <a:ext cx="5310868" cy="6049408"/>
          </a:xfrm>
          <a:prstGeom prst="rect">
            <a:avLst/>
          </a:prstGeom>
        </p:spPr>
      </p:pic>
      <p:sp>
        <p:nvSpPr>
          <p:cNvPr id="7" name="TextBox 7"/>
          <p:cNvSpPr txBox="1"/>
          <p:nvPr/>
        </p:nvSpPr>
        <p:spPr>
          <a:xfrm>
            <a:off x="2390713" y="419482"/>
            <a:ext cx="13506575" cy="1416006"/>
          </a:xfrm>
          <a:prstGeom prst="rect">
            <a:avLst/>
          </a:prstGeom>
        </p:spPr>
        <p:txBody>
          <a:bodyPr lIns="0" tIns="0" rIns="0" bIns="0" rtlCol="0" anchor="t">
            <a:spAutoFit/>
          </a:bodyPr>
          <a:lstStyle/>
          <a:p>
            <a:pPr algn="ctr">
              <a:lnSpc>
                <a:spcPts val="5500"/>
              </a:lnSpc>
            </a:pPr>
            <a:r>
              <a:rPr lang="en-US" sz="5000" b="1" spc="-50" dirty="0" smtClean="0">
                <a:solidFill>
                  <a:srgbClr val="FFFFFF"/>
                </a:solidFill>
                <a:latin typeface="Open Sans Bold"/>
              </a:rPr>
              <a:t>«ЯҠШЫЛЫҠ БУЛҺЫН АТЫҒЫҘ,</a:t>
            </a:r>
          </a:p>
          <a:p>
            <a:pPr algn="ctr">
              <a:lnSpc>
                <a:spcPts val="5500"/>
              </a:lnSpc>
            </a:pPr>
            <a:r>
              <a:rPr lang="en-US" sz="5000" b="1" spc="-50" dirty="0" smtClean="0">
                <a:solidFill>
                  <a:srgbClr val="FFFFFF"/>
                </a:solidFill>
                <a:latin typeface="Open Sans Bold"/>
              </a:rPr>
              <a:t>КЕШЕ БУЛҺЫН ЗАТЫҒЫҘ!»</a:t>
            </a:r>
            <a:endParaRPr lang="en-US" sz="5000" b="1" spc="-50" dirty="0">
              <a:solidFill>
                <a:srgbClr val="FFFFFF"/>
              </a:solidFill>
              <a:latin typeface="Open Sans Bold"/>
            </a:endParaRPr>
          </a:p>
        </p:txBody>
      </p:sp>
      <p:sp>
        <p:nvSpPr>
          <p:cNvPr id="8" name="TextBox 8"/>
          <p:cNvSpPr txBox="1"/>
          <p:nvPr/>
        </p:nvSpPr>
        <p:spPr>
          <a:xfrm>
            <a:off x="2400238" y="8569347"/>
            <a:ext cx="13506575" cy="1416006"/>
          </a:xfrm>
          <a:prstGeom prst="rect">
            <a:avLst/>
          </a:prstGeom>
        </p:spPr>
        <p:txBody>
          <a:bodyPr lIns="0" tIns="0" rIns="0" bIns="0" rtlCol="0" anchor="t">
            <a:spAutoFit/>
          </a:bodyPr>
          <a:lstStyle/>
          <a:p>
            <a:pPr algn="ctr">
              <a:lnSpc>
                <a:spcPts val="5500"/>
              </a:lnSpc>
            </a:pPr>
            <a:r>
              <a:rPr lang="en-US" sz="5000" b="1" spc="-50" dirty="0" smtClean="0">
                <a:solidFill>
                  <a:srgbClr val="FFFFFF"/>
                </a:solidFill>
                <a:latin typeface="Open Sans Bold"/>
              </a:rPr>
              <a:t>«ДА БУДЕТ ИМЯ ВАМ ДОБРО,</a:t>
            </a:r>
          </a:p>
          <a:p>
            <a:pPr algn="ctr">
              <a:lnSpc>
                <a:spcPts val="5500"/>
              </a:lnSpc>
            </a:pPr>
            <a:r>
              <a:rPr lang="en-US" sz="5000" b="1" spc="-12" dirty="0" smtClean="0">
                <a:solidFill>
                  <a:srgbClr val="FFFFFF"/>
                </a:solidFill>
                <a:latin typeface="Open Sans Bold"/>
              </a:rPr>
              <a:t>ДА БУДЕТ СУТЬЮ </a:t>
            </a:r>
            <a:r>
              <a:rPr lang="ru-RU" sz="5000" b="1" spc="-12" dirty="0" smtClean="0">
                <a:solidFill>
                  <a:srgbClr val="FFFFFF"/>
                </a:solidFill>
                <a:latin typeface="Open Sans Bold"/>
              </a:rPr>
              <a:t>–</a:t>
            </a:r>
            <a:r>
              <a:rPr lang="en-US" sz="5000" b="1" spc="-12" dirty="0" smtClean="0">
                <a:solidFill>
                  <a:srgbClr val="FFFFFF"/>
                </a:solidFill>
                <a:latin typeface="Open Sans Bold"/>
              </a:rPr>
              <a:t> ЧЕЛОВЕЧНОСТЬ»</a:t>
            </a:r>
            <a:endParaRPr lang="en-US" sz="5000" b="1" spc="-12" dirty="0">
              <a:solidFill>
                <a:srgbClr val="FFFFFF"/>
              </a:solidFill>
              <a:latin typeface="Open Sans Bold"/>
            </a:endParaRPr>
          </a:p>
        </p:txBody>
      </p:sp>
      <p:pic>
        <p:nvPicPr>
          <p:cNvPr id="9" name="Picture 9"/>
          <p:cNvPicPr>
            <a:picLocks noChangeAspect="1"/>
          </p:cNvPicPr>
          <p:nvPr/>
        </p:nvPicPr>
        <p:blipFill>
          <a:blip r:embed="rId5"/>
          <a:srcRect l="300" r="300"/>
          <a:stretch>
            <a:fillRect/>
          </a:stretch>
        </p:blipFill>
        <p:spPr>
          <a:xfrm>
            <a:off x="16521684" y="8748925"/>
            <a:ext cx="1338366" cy="1346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3371016" y="5100000"/>
            <a:ext cx="7776569" cy="6794777"/>
          </a:xfrm>
          <a:prstGeom prst="rect">
            <a:avLst/>
          </a:prstGeom>
        </p:spPr>
      </p:pic>
      <p:pic>
        <p:nvPicPr>
          <p:cNvPr id="3" name="Picture 3"/>
          <p:cNvPicPr>
            <a:picLocks noChangeAspect="1"/>
          </p:cNvPicPr>
          <p:nvPr/>
        </p:nvPicPr>
        <p:blipFill>
          <a:blip r:embed="rId2"/>
          <a:srcRect/>
          <a:stretch>
            <a:fillRect/>
          </a:stretch>
        </p:blipFill>
        <p:spPr>
          <a:xfrm rot="5400000">
            <a:off x="-5221134" y="-1561900"/>
            <a:ext cx="7776569" cy="6794777"/>
          </a:xfrm>
          <a:prstGeom prst="rect">
            <a:avLst/>
          </a:prstGeom>
        </p:spPr>
      </p:pic>
      <p:pic>
        <p:nvPicPr>
          <p:cNvPr id="4" name="Picture 4"/>
          <p:cNvPicPr>
            <a:picLocks noChangeAspect="1"/>
          </p:cNvPicPr>
          <p:nvPr/>
        </p:nvPicPr>
        <p:blipFill>
          <a:blip r:embed="rId3"/>
          <a:srcRect l="300" r="300"/>
          <a:stretch>
            <a:fillRect/>
          </a:stretch>
        </p:blipFill>
        <p:spPr>
          <a:xfrm>
            <a:off x="16521684" y="8748925"/>
            <a:ext cx="1338366" cy="1346457"/>
          </a:xfrm>
          <a:prstGeom prst="rect">
            <a:avLst/>
          </a:prstGeom>
        </p:spPr>
      </p:pic>
      <p:grpSp>
        <p:nvGrpSpPr>
          <p:cNvPr id="5" name="Group 5"/>
          <p:cNvGrpSpPr>
            <a:grpSpLocks noChangeAspect="1"/>
          </p:cNvGrpSpPr>
          <p:nvPr/>
        </p:nvGrpSpPr>
        <p:grpSpPr>
          <a:xfrm>
            <a:off x="645268" y="1936494"/>
            <a:ext cx="6535970" cy="653594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6615" b="-6615"/>
              </a:stretch>
            </a:blipFill>
          </p:spPr>
        </p:sp>
      </p:grpSp>
      <p:sp>
        <p:nvSpPr>
          <p:cNvPr id="7" name="TextBox 7"/>
          <p:cNvSpPr txBox="1"/>
          <p:nvPr/>
        </p:nvSpPr>
        <p:spPr>
          <a:xfrm>
            <a:off x="437475" y="339747"/>
            <a:ext cx="13506575" cy="1416006"/>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БАШҠОРТ МӘҘӘНИӘТЕ </a:t>
            </a:r>
            <a:r>
              <a:rPr lang="ru-RU" sz="5000" b="1" spc="-50" dirty="0" smtClean="0">
                <a:solidFill>
                  <a:srgbClr val="FFFFFF"/>
                </a:solidFill>
                <a:latin typeface="Open Sans Bold"/>
              </a:rPr>
              <a:t>- </a:t>
            </a:r>
            <a:r>
              <a:rPr lang="en-US" sz="5000" b="1" spc="-50" dirty="0" smtClean="0">
                <a:solidFill>
                  <a:srgbClr val="FFFFFF"/>
                </a:solidFill>
                <a:latin typeface="Open Sans Bold"/>
              </a:rPr>
              <a:t>ҺӘР КЕМ ӨСӨН</a:t>
            </a:r>
          </a:p>
          <a:p>
            <a:pPr>
              <a:lnSpc>
                <a:spcPts val="5500"/>
              </a:lnSpc>
            </a:pPr>
            <a:endParaRPr lang="en-US" sz="5000" b="1" spc="-50" dirty="0">
              <a:solidFill>
                <a:srgbClr val="FFFFFF"/>
              </a:solidFill>
              <a:latin typeface="Open Sans Bold"/>
            </a:endParaRPr>
          </a:p>
        </p:txBody>
      </p:sp>
      <p:sp>
        <p:nvSpPr>
          <p:cNvPr id="8" name="TextBox 8"/>
          <p:cNvSpPr txBox="1"/>
          <p:nvPr/>
        </p:nvSpPr>
        <p:spPr>
          <a:xfrm>
            <a:off x="8050521" y="2755362"/>
            <a:ext cx="9208779" cy="4376904"/>
          </a:xfrm>
          <a:prstGeom prst="rect">
            <a:avLst/>
          </a:prstGeom>
        </p:spPr>
        <p:txBody>
          <a:bodyPr lIns="0" tIns="0" rIns="0" bIns="0" rtlCol="0" anchor="t">
            <a:spAutoFit/>
          </a:bodyPr>
          <a:lstStyle/>
          <a:p>
            <a:pPr>
              <a:lnSpc>
                <a:spcPts val="4340"/>
              </a:lnSpc>
            </a:pPr>
            <a:r>
              <a:rPr lang="en-US" sz="3200" b="1" spc="-35" dirty="0" smtClean="0">
                <a:solidFill>
                  <a:srgbClr val="FFFFFF"/>
                </a:solidFill>
                <a:latin typeface="Open Sans Bold"/>
              </a:rPr>
              <a:t>ӘГӘР КЕМДЕР БАШҠОРТ ТЕЛЕНДӘ ҺӨЙЛӘШМӘЙ, ӘММӘ ҮҘЕН ОШО БӨЙӨК ХАЛЫҠТЫҢ БЕР ӨЛӨШӨ ИТЕП ТОЯ, ШУНЫҢ МЕНӘН ҒОРУРЛАНА ИКӘН, ТИМӘК УЛ БАШҠОРТ. БАШҠОРТОСТАНДА ЙӘШӘГӘН, РЕСПУБЛИКАНЫ ЯРАТҠАН ҺӘМ УНЫҢ МӘНФӘҒӘТЕНДӘ ЭШЛӘГӘН ҺӘР КЕМ ҮҘЕН БАШҠОРТ ТИП ИҪӘПЛӘРГӘ ХОҠУҠЛЫ</a:t>
            </a:r>
            <a:endParaRPr lang="en-US" sz="3200" b="1" spc="-35" dirty="0">
              <a:solidFill>
                <a:srgbClr val="FFFFFF"/>
              </a:solidFill>
              <a:latin typeface="Open Sans Bold"/>
            </a:endParaRPr>
          </a:p>
        </p:txBody>
      </p:sp>
      <p:sp>
        <p:nvSpPr>
          <p:cNvPr id="9" name="TextBox 9"/>
          <p:cNvSpPr txBox="1"/>
          <p:nvPr/>
        </p:nvSpPr>
        <p:spPr>
          <a:xfrm>
            <a:off x="13188003" y="7671969"/>
            <a:ext cx="3776259" cy="516873"/>
          </a:xfrm>
          <a:prstGeom prst="rect">
            <a:avLst/>
          </a:prstGeom>
        </p:spPr>
        <p:txBody>
          <a:bodyPr lIns="0" tIns="0" rIns="0" bIns="0" rtlCol="0" anchor="t">
            <a:spAutoFit/>
          </a:bodyPr>
          <a:lstStyle/>
          <a:p>
            <a:pPr>
              <a:lnSpc>
                <a:spcPts val="4340"/>
              </a:lnSpc>
            </a:pPr>
            <a:r>
              <a:rPr lang="en-US" sz="3200" b="1" spc="-35" dirty="0" smtClean="0">
                <a:solidFill>
                  <a:srgbClr val="FFFFFF"/>
                </a:solidFill>
                <a:latin typeface="Open Sans Bold"/>
              </a:rPr>
              <a:t>РАДИЙ ХӘБИРОВ</a:t>
            </a:r>
            <a:endParaRPr lang="en-US" sz="3200" b="1" spc="-35" dirty="0">
              <a:solidFill>
                <a:srgbClr val="FFFFFF"/>
              </a:solidFill>
              <a:latin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78827">
            <a:off x="11616985" y="-869308"/>
            <a:ext cx="5515885" cy="4957401"/>
          </a:xfrm>
          <a:prstGeom prst="rect">
            <a:avLst/>
          </a:prstGeom>
        </p:spPr>
      </p:pic>
      <p:pic>
        <p:nvPicPr>
          <p:cNvPr id="3" name="Picture 3"/>
          <p:cNvPicPr>
            <a:picLocks noChangeAspect="1"/>
          </p:cNvPicPr>
          <p:nvPr/>
        </p:nvPicPr>
        <p:blipFill>
          <a:blip r:embed="rId3"/>
          <a:srcRect/>
          <a:stretch>
            <a:fillRect/>
          </a:stretch>
        </p:blipFill>
        <p:spPr>
          <a:xfrm rot="5400000">
            <a:off x="12195199" y="4791795"/>
            <a:ext cx="7776569" cy="6794777"/>
          </a:xfrm>
          <a:prstGeom prst="rect">
            <a:avLst/>
          </a:prstGeom>
        </p:spPr>
      </p:pic>
      <p:pic>
        <p:nvPicPr>
          <p:cNvPr id="4" name="Picture 4"/>
          <p:cNvPicPr>
            <a:picLocks noChangeAspect="1"/>
          </p:cNvPicPr>
          <p:nvPr/>
        </p:nvPicPr>
        <p:blipFill>
          <a:blip r:embed="rId4">
            <a:alphaModFix amt="49000"/>
          </a:blip>
          <a:srcRect t="3950" r="10358" b="60927"/>
          <a:stretch>
            <a:fillRect/>
          </a:stretch>
        </p:blipFill>
        <p:spPr>
          <a:xfrm>
            <a:off x="-341564" y="-233199"/>
            <a:ext cx="15124364" cy="2182372"/>
          </a:xfrm>
          <a:prstGeom prst="rect">
            <a:avLst/>
          </a:prstGeom>
        </p:spPr>
      </p:pic>
      <p:sp>
        <p:nvSpPr>
          <p:cNvPr id="5" name="TextBox 5"/>
          <p:cNvSpPr txBox="1"/>
          <p:nvPr/>
        </p:nvSpPr>
        <p:spPr>
          <a:xfrm>
            <a:off x="225676" y="473935"/>
            <a:ext cx="14557124" cy="2000548"/>
          </a:xfrm>
          <a:prstGeom prst="rect">
            <a:avLst/>
          </a:prstGeom>
        </p:spPr>
        <p:txBody>
          <a:bodyPr wrap="square" lIns="0" tIns="0" rIns="0" bIns="0" rtlCol="0" anchor="t">
            <a:spAutoFit/>
          </a:bodyPr>
          <a:lstStyle/>
          <a:p>
            <a:pPr>
              <a:lnSpc>
                <a:spcPts val="5170"/>
              </a:lnSpc>
            </a:pPr>
            <a:r>
              <a:rPr lang="en-US" sz="4700" b="1" spc="-47" dirty="0" smtClean="0">
                <a:solidFill>
                  <a:srgbClr val="FFFFFF"/>
                </a:solidFill>
                <a:latin typeface="Open Sans Bold"/>
              </a:rPr>
              <a:t>РАЙОН ҺӘМ ҠАЛАЛАРҘА ТОРМОШҠА</a:t>
            </a:r>
          </a:p>
          <a:p>
            <a:pPr>
              <a:lnSpc>
                <a:spcPts val="5170"/>
              </a:lnSpc>
            </a:pPr>
            <a:r>
              <a:rPr lang="en-US" sz="4700" b="1" spc="-47" dirty="0" smtClean="0">
                <a:solidFill>
                  <a:srgbClr val="FFFFFF"/>
                </a:solidFill>
                <a:latin typeface="Open Sans Bold"/>
              </a:rPr>
              <a:t> АШЫРЫУ ӨСӨН ТӘҠДИМ ИТЕЛГӘН САРАЛАР</a:t>
            </a:r>
          </a:p>
          <a:p>
            <a:pPr>
              <a:lnSpc>
                <a:spcPts val="5170"/>
              </a:lnSpc>
            </a:pPr>
            <a:endParaRPr lang="en-US" sz="4700" b="1" spc="-47" dirty="0">
              <a:solidFill>
                <a:srgbClr val="FFFFFF"/>
              </a:solidFill>
              <a:latin typeface="Open Sans Bold"/>
            </a:endParaRPr>
          </a:p>
        </p:txBody>
      </p:sp>
      <p:sp>
        <p:nvSpPr>
          <p:cNvPr id="6" name="TextBox 6"/>
          <p:cNvSpPr txBox="1"/>
          <p:nvPr/>
        </p:nvSpPr>
        <p:spPr>
          <a:xfrm>
            <a:off x="454276" y="2711071"/>
            <a:ext cx="11589430" cy="7006277"/>
          </a:xfrm>
          <a:prstGeom prst="rect">
            <a:avLst/>
          </a:prstGeom>
        </p:spPr>
        <p:txBody>
          <a:bodyPr lIns="0" tIns="0" rIns="0" bIns="0" rtlCol="0" anchor="t">
            <a:spAutoFit/>
          </a:bodyPr>
          <a:lstStyle/>
          <a:p>
            <a:pPr>
              <a:lnSpc>
                <a:spcPts val="5471"/>
              </a:lnSpc>
            </a:pPr>
            <a:r>
              <a:rPr lang="en-US" sz="3908" b="1" spc="-39" dirty="0" smtClean="0">
                <a:solidFill>
                  <a:schemeClr val="bg1"/>
                </a:solidFill>
                <a:latin typeface="Open Sans Bold"/>
              </a:rPr>
              <a:t>• ФӘННИ САРАЛАР</a:t>
            </a:r>
          </a:p>
          <a:p>
            <a:pPr>
              <a:lnSpc>
                <a:spcPts val="5471"/>
              </a:lnSpc>
            </a:pPr>
            <a:r>
              <a:rPr lang="en-US" sz="3908" b="1" spc="-12" dirty="0" smtClean="0">
                <a:solidFill>
                  <a:schemeClr val="bg1"/>
                </a:solidFill>
                <a:latin typeface="Open Sans Bold"/>
              </a:rPr>
              <a:t>• LINGVODOC  ЛАБОРАТОРИЯҺЫ</a:t>
            </a:r>
          </a:p>
          <a:p>
            <a:pPr>
              <a:lnSpc>
                <a:spcPts val="5471"/>
              </a:lnSpc>
            </a:pPr>
            <a:r>
              <a:rPr lang="en-US" sz="3908" b="1" spc="-12" dirty="0" smtClean="0">
                <a:solidFill>
                  <a:schemeClr val="bg1"/>
                </a:solidFill>
                <a:latin typeface="Open Sans Bold"/>
              </a:rPr>
              <a:t>• ҒАИЛӘЛӘ ҺӘМ МӘКТӘПТӘ ЭПИК МИРАҪ</a:t>
            </a:r>
          </a:p>
          <a:p>
            <a:pPr>
              <a:lnSpc>
                <a:spcPts val="5471"/>
              </a:lnSpc>
            </a:pPr>
            <a:r>
              <a:rPr lang="en-US" sz="3908" b="1" spc="-12" dirty="0" smtClean="0">
                <a:solidFill>
                  <a:schemeClr val="bg1"/>
                </a:solidFill>
                <a:latin typeface="Open Sans Bold"/>
              </a:rPr>
              <a:t>• «ҺАБАНТУЙ»  ХАЛЫҠ БАЙРАМЫНЫҢ ЯҢЫ  </a:t>
            </a:r>
          </a:p>
          <a:p>
            <a:pPr>
              <a:lnSpc>
                <a:spcPts val="5471"/>
              </a:lnSpc>
            </a:pPr>
            <a:r>
              <a:rPr lang="en-US" sz="3908" b="1" spc="-39" dirty="0" smtClean="0">
                <a:solidFill>
                  <a:schemeClr val="bg1"/>
                </a:solidFill>
                <a:latin typeface="Open Sans Bold"/>
              </a:rPr>
              <a:t>   </a:t>
            </a:r>
            <a:r>
              <a:rPr lang="en-US" sz="3908" b="1" spc="-12" dirty="0" smtClean="0">
                <a:solidFill>
                  <a:schemeClr val="bg1"/>
                </a:solidFill>
                <a:latin typeface="Open Sans Bold"/>
              </a:rPr>
              <a:t>ФОРМАТЫ </a:t>
            </a:r>
          </a:p>
          <a:p>
            <a:pPr>
              <a:lnSpc>
                <a:spcPts val="5471"/>
              </a:lnSpc>
            </a:pPr>
            <a:r>
              <a:rPr lang="en-US" sz="3908" b="1" spc="-12" dirty="0" smtClean="0">
                <a:solidFill>
                  <a:schemeClr val="bg1"/>
                </a:solidFill>
                <a:latin typeface="Open Sans Bold"/>
              </a:rPr>
              <a:t>• БАШҠОРТ МИЛЛИ УЙЫНДАРЫ БУЙЫНСА </a:t>
            </a:r>
          </a:p>
          <a:p>
            <a:pPr>
              <a:lnSpc>
                <a:spcPts val="5471"/>
              </a:lnSpc>
            </a:pPr>
            <a:r>
              <a:rPr lang="en-US" sz="3908" b="1" spc="-39" dirty="0" smtClean="0">
                <a:solidFill>
                  <a:schemeClr val="bg1"/>
                </a:solidFill>
                <a:latin typeface="Open Sans Bold"/>
              </a:rPr>
              <a:t>   </a:t>
            </a:r>
            <a:r>
              <a:rPr lang="en-US" sz="3908" b="1" spc="-12" dirty="0" smtClean="0">
                <a:solidFill>
                  <a:schemeClr val="bg1"/>
                </a:solidFill>
                <a:latin typeface="Open Sans Bold"/>
              </a:rPr>
              <a:t>«БӘЙГЕ»</a:t>
            </a:r>
          </a:p>
          <a:p>
            <a:pPr>
              <a:lnSpc>
                <a:spcPts val="5471"/>
              </a:lnSpc>
            </a:pPr>
            <a:r>
              <a:rPr lang="en-US" sz="3908" b="1" spc="-12" dirty="0" smtClean="0">
                <a:solidFill>
                  <a:schemeClr val="bg1"/>
                </a:solidFill>
                <a:latin typeface="Open Sans Bold"/>
              </a:rPr>
              <a:t>• БАШҠОРТ ЫРЫУҘАРЫ ЙЫЙЫНДАРЫ</a:t>
            </a:r>
          </a:p>
          <a:p>
            <a:pPr>
              <a:lnSpc>
                <a:spcPts val="5471"/>
              </a:lnSpc>
            </a:pPr>
            <a:endParaRPr lang="en-US" sz="3908" b="1" spc="-12" dirty="0" smtClean="0">
              <a:solidFill>
                <a:schemeClr val="bg1"/>
              </a:solidFill>
              <a:latin typeface="Open Sans Bold"/>
            </a:endParaRPr>
          </a:p>
          <a:p>
            <a:pPr>
              <a:lnSpc>
                <a:spcPts val="5471"/>
              </a:lnSpc>
            </a:pPr>
            <a:endParaRPr lang="en-US" sz="3908" b="1" spc="-12" dirty="0">
              <a:solidFill>
                <a:schemeClr val="bg1"/>
              </a:solidFill>
              <a:latin typeface="Open Sans Bold"/>
            </a:endParaRPr>
          </a:p>
        </p:txBody>
      </p:sp>
      <p:grpSp>
        <p:nvGrpSpPr>
          <p:cNvPr id="7" name="Group 7"/>
          <p:cNvGrpSpPr/>
          <p:nvPr/>
        </p:nvGrpSpPr>
        <p:grpSpPr>
          <a:xfrm>
            <a:off x="11785672" y="2057729"/>
            <a:ext cx="5994256" cy="3085770"/>
            <a:chOff x="0" y="0"/>
            <a:chExt cx="1282859" cy="660400"/>
          </a:xfrm>
        </p:grpSpPr>
        <p:sp>
          <p:nvSpPr>
            <p:cNvPr id="8" name="Freeform 8"/>
            <p:cNvSpPr/>
            <p:nvPr/>
          </p:nvSpPr>
          <p:spPr>
            <a:xfrm>
              <a:off x="0" y="0"/>
              <a:ext cx="1282859" cy="660400"/>
            </a:xfrm>
            <a:custGeom>
              <a:avLst/>
              <a:gdLst/>
              <a:ahLst/>
              <a:cxnLst/>
              <a:rect l="l" t="t" r="r" b="b"/>
              <a:pathLst>
                <a:path w="1282859" h="660400">
                  <a:moveTo>
                    <a:pt x="1158399" y="660400"/>
                  </a:moveTo>
                  <a:lnTo>
                    <a:pt x="124460" y="660400"/>
                  </a:lnTo>
                  <a:cubicBezTo>
                    <a:pt x="55880" y="660400"/>
                    <a:pt x="0" y="604520"/>
                    <a:pt x="0" y="535940"/>
                  </a:cubicBezTo>
                  <a:lnTo>
                    <a:pt x="0" y="124460"/>
                  </a:lnTo>
                  <a:cubicBezTo>
                    <a:pt x="0" y="55880"/>
                    <a:pt x="55880" y="0"/>
                    <a:pt x="124460" y="0"/>
                  </a:cubicBezTo>
                  <a:lnTo>
                    <a:pt x="1158399" y="0"/>
                  </a:lnTo>
                  <a:cubicBezTo>
                    <a:pt x="1226979" y="0"/>
                    <a:pt x="1282859" y="55880"/>
                    <a:pt x="1282859" y="124460"/>
                  </a:cubicBezTo>
                  <a:lnTo>
                    <a:pt x="1282859" y="535940"/>
                  </a:lnTo>
                  <a:cubicBezTo>
                    <a:pt x="1282859" y="604520"/>
                    <a:pt x="1226979" y="660400"/>
                    <a:pt x="1158399" y="660400"/>
                  </a:cubicBezTo>
                  <a:close/>
                </a:path>
              </a:pathLst>
            </a:custGeom>
            <a:solidFill>
              <a:srgbClr val="FFFFFF"/>
            </a:solidFill>
          </p:spPr>
        </p:sp>
      </p:grpSp>
      <p:pic>
        <p:nvPicPr>
          <p:cNvPr id="9" name="Picture 9"/>
          <p:cNvPicPr>
            <a:picLocks noChangeAspect="1"/>
          </p:cNvPicPr>
          <p:nvPr/>
        </p:nvPicPr>
        <p:blipFill>
          <a:blip r:embed="rId5"/>
          <a:srcRect/>
          <a:stretch>
            <a:fillRect/>
          </a:stretch>
        </p:blipFill>
        <p:spPr>
          <a:xfrm>
            <a:off x="11348516" y="2302930"/>
            <a:ext cx="6939484" cy="2595367"/>
          </a:xfrm>
          <a:prstGeom prst="rect">
            <a:avLst/>
          </a:prstGeom>
        </p:spPr>
      </p:pic>
      <p:grpSp>
        <p:nvGrpSpPr>
          <p:cNvPr id="10" name="Group 10"/>
          <p:cNvGrpSpPr>
            <a:grpSpLocks noChangeAspect="1"/>
          </p:cNvGrpSpPr>
          <p:nvPr/>
        </p:nvGrpSpPr>
        <p:grpSpPr>
          <a:xfrm>
            <a:off x="12665020" y="5450776"/>
            <a:ext cx="4235560" cy="4235560"/>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44060" r="-5969"/>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 b="1705"/>
          <a:stretch>
            <a:fillRect/>
          </a:stretch>
        </p:blipFill>
        <p:spPr>
          <a:xfrm rot="-1739433">
            <a:off x="11257563" y="-3827532"/>
            <a:ext cx="7998834" cy="10405430"/>
          </a:xfrm>
          <a:prstGeom prst="rect">
            <a:avLst/>
          </a:prstGeom>
        </p:spPr>
      </p:pic>
      <p:pic>
        <p:nvPicPr>
          <p:cNvPr id="3" name="Picture 3"/>
          <p:cNvPicPr>
            <a:picLocks noChangeAspect="1"/>
          </p:cNvPicPr>
          <p:nvPr/>
        </p:nvPicPr>
        <p:blipFill>
          <a:blip r:embed="rId3">
            <a:alphaModFix amt="49000"/>
          </a:blip>
          <a:srcRect t="12735" r="15751" b="48204"/>
          <a:stretch>
            <a:fillRect/>
          </a:stretch>
        </p:blipFill>
        <p:spPr>
          <a:xfrm>
            <a:off x="-3611949" y="-591351"/>
            <a:ext cx="10241349" cy="1966534"/>
          </a:xfrm>
          <a:prstGeom prst="rect">
            <a:avLst/>
          </a:prstGeom>
        </p:spPr>
      </p:pic>
      <p:pic>
        <p:nvPicPr>
          <p:cNvPr id="4" name="Picture 4"/>
          <p:cNvPicPr>
            <a:picLocks noChangeAspect="1"/>
          </p:cNvPicPr>
          <p:nvPr/>
        </p:nvPicPr>
        <p:blipFill>
          <a:blip r:embed="rId4"/>
          <a:srcRect/>
          <a:stretch>
            <a:fillRect/>
          </a:stretch>
        </p:blipFill>
        <p:spPr>
          <a:xfrm rot="-6460999">
            <a:off x="-222040" y="-5095622"/>
            <a:ext cx="5758981" cy="11575841"/>
          </a:xfrm>
          <a:prstGeom prst="rect">
            <a:avLst/>
          </a:prstGeom>
        </p:spPr>
      </p:pic>
      <p:sp>
        <p:nvSpPr>
          <p:cNvPr id="5" name="TextBox 5"/>
          <p:cNvSpPr txBox="1"/>
          <p:nvPr/>
        </p:nvSpPr>
        <p:spPr>
          <a:xfrm>
            <a:off x="427950" y="339747"/>
            <a:ext cx="13506575" cy="1416006"/>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СӘНҒӘТ ТӨРҘӘРЕ</a:t>
            </a:r>
          </a:p>
          <a:p>
            <a:pPr>
              <a:lnSpc>
                <a:spcPts val="5500"/>
              </a:lnSpc>
            </a:pPr>
            <a:endParaRPr lang="en-US" sz="5000" b="1" spc="-50" dirty="0">
              <a:solidFill>
                <a:srgbClr val="FFFFFF"/>
              </a:solidFill>
              <a:latin typeface="Open Sans Bold"/>
            </a:endParaRPr>
          </a:p>
        </p:txBody>
      </p:sp>
      <p:sp>
        <p:nvSpPr>
          <p:cNvPr id="6" name="TextBox 6"/>
          <p:cNvSpPr txBox="1"/>
          <p:nvPr/>
        </p:nvSpPr>
        <p:spPr>
          <a:xfrm>
            <a:off x="600014" y="2935921"/>
            <a:ext cx="17274203" cy="5155257"/>
          </a:xfrm>
          <a:prstGeom prst="rect">
            <a:avLst/>
          </a:prstGeom>
        </p:spPr>
        <p:txBody>
          <a:bodyPr lIns="0" tIns="0" rIns="0" bIns="0" rtlCol="0" anchor="t">
            <a:spAutoFit/>
          </a:bodyPr>
          <a:lstStyle/>
          <a:p>
            <a:pPr marL="1079499" lvl="1" indent="-539749">
              <a:lnSpc>
                <a:spcPts val="6749"/>
              </a:lnSpc>
              <a:buFont typeface="Arial"/>
              <a:buChar char="•"/>
            </a:pPr>
            <a:r>
              <a:rPr lang="en-US" sz="4999" b="1" spc="-49" dirty="0" smtClean="0">
                <a:solidFill>
                  <a:srgbClr val="FFFFFF"/>
                </a:solidFill>
                <a:latin typeface="Open Sans Bold"/>
              </a:rPr>
              <a:t>ӘҘӘБИӘТ</a:t>
            </a:r>
          </a:p>
          <a:p>
            <a:pPr marL="1079499" lvl="1" indent="-539749">
              <a:lnSpc>
                <a:spcPts val="6749"/>
              </a:lnSpc>
              <a:buFont typeface="Arial"/>
              <a:buChar char="•"/>
            </a:pPr>
            <a:r>
              <a:rPr lang="en-US" sz="4999" b="1" spc="-12" dirty="0" smtClean="0">
                <a:solidFill>
                  <a:srgbClr val="FFFFFF"/>
                </a:solidFill>
                <a:latin typeface="Open Sans Bold"/>
              </a:rPr>
              <a:t>КИНЕМАТОГРАФ</a:t>
            </a:r>
          </a:p>
          <a:p>
            <a:pPr marL="1079499" lvl="1" indent="-539749">
              <a:lnSpc>
                <a:spcPts val="6749"/>
              </a:lnSpc>
              <a:buFont typeface="Arial"/>
              <a:buChar char="•"/>
            </a:pPr>
            <a:r>
              <a:rPr lang="en-US" sz="4999" b="1" spc="-12" dirty="0" smtClean="0">
                <a:solidFill>
                  <a:srgbClr val="FFFFFF"/>
                </a:solidFill>
                <a:latin typeface="Open Sans Bold"/>
              </a:rPr>
              <a:t>МУЗЫКА СӘНҒӘТЕ</a:t>
            </a:r>
          </a:p>
          <a:p>
            <a:pPr marL="1079499" lvl="1" indent="-539749">
              <a:lnSpc>
                <a:spcPts val="6749"/>
              </a:lnSpc>
              <a:buFont typeface="Arial"/>
              <a:buChar char="•"/>
            </a:pPr>
            <a:r>
              <a:rPr lang="en-US" sz="4999" b="1" spc="-12" dirty="0" smtClean="0">
                <a:solidFill>
                  <a:srgbClr val="FFFFFF"/>
                </a:solidFill>
                <a:latin typeface="Open Sans Bold"/>
              </a:rPr>
              <a:t>ТЕАТР</a:t>
            </a:r>
            <a:r>
              <a:rPr lang="ru-RU" sz="4999" b="1" spc="-12" dirty="0" smtClean="0">
                <a:solidFill>
                  <a:srgbClr val="FFFFFF"/>
                </a:solidFill>
                <a:latin typeface="Open Sans Bold"/>
              </a:rPr>
              <a:t> </a:t>
            </a:r>
            <a:r>
              <a:rPr lang="en-US" sz="4999" b="1" spc="-12" dirty="0" smtClean="0">
                <a:solidFill>
                  <a:srgbClr val="FFFFFF"/>
                </a:solidFill>
                <a:latin typeface="Open Sans Bold"/>
              </a:rPr>
              <a:t>ҺӘМ ҮҘЕШМӘКӘР  ПОСТАНОВКАЛАР</a:t>
            </a:r>
          </a:p>
          <a:p>
            <a:pPr marL="1079499" lvl="1" indent="-539749">
              <a:lnSpc>
                <a:spcPts val="6749"/>
              </a:lnSpc>
              <a:buFont typeface="Arial"/>
              <a:buChar char="•"/>
            </a:pPr>
            <a:r>
              <a:rPr lang="en-US" sz="4999" b="1" spc="-12" dirty="0" smtClean="0">
                <a:solidFill>
                  <a:srgbClr val="FFFFFF"/>
                </a:solidFill>
                <a:latin typeface="Open Sans Bold"/>
              </a:rPr>
              <a:t>ХОРЕОГРАФИЯ</a:t>
            </a:r>
          </a:p>
          <a:p>
            <a:pPr marL="1079499" lvl="1" indent="-539749">
              <a:lnSpc>
                <a:spcPts val="6749"/>
              </a:lnSpc>
              <a:buFont typeface="Arial"/>
              <a:buChar char="•"/>
            </a:pPr>
            <a:r>
              <a:rPr lang="en-US" sz="4999" b="1" spc="-12" dirty="0" smtClean="0">
                <a:solidFill>
                  <a:srgbClr val="FFFFFF"/>
                </a:solidFill>
                <a:latin typeface="Open Sans Bold"/>
              </a:rPr>
              <a:t>ҺЫНЛЫ ҺӘМ БИҘӘҮ-ҠУЛЛАНМА СӘНҒӘТЕ</a:t>
            </a:r>
            <a:endParaRPr lang="en-US" sz="4999" b="1" spc="-12" dirty="0">
              <a:solidFill>
                <a:srgbClr val="FFFFFF"/>
              </a:solidFill>
              <a:latin typeface="Open Sans Bold"/>
            </a:endParaRPr>
          </a:p>
        </p:txBody>
      </p:sp>
      <p:pic>
        <p:nvPicPr>
          <p:cNvPr id="7" name="Picture 7"/>
          <p:cNvPicPr>
            <a:picLocks noChangeAspect="1"/>
          </p:cNvPicPr>
          <p:nvPr/>
        </p:nvPicPr>
        <p:blipFill>
          <a:blip r:embed="rId5"/>
          <a:srcRect l="300" r="300"/>
          <a:stretch>
            <a:fillRect/>
          </a:stretch>
        </p:blipFill>
        <p:spPr>
          <a:xfrm>
            <a:off x="16521684" y="8748925"/>
            <a:ext cx="1338366" cy="1346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78827">
            <a:off x="11616985" y="-869308"/>
            <a:ext cx="5515885" cy="4957401"/>
          </a:xfrm>
          <a:prstGeom prst="rect">
            <a:avLst/>
          </a:prstGeom>
        </p:spPr>
      </p:pic>
      <p:pic>
        <p:nvPicPr>
          <p:cNvPr id="3" name="Picture 3"/>
          <p:cNvPicPr>
            <a:picLocks noChangeAspect="1"/>
          </p:cNvPicPr>
          <p:nvPr/>
        </p:nvPicPr>
        <p:blipFill>
          <a:blip r:embed="rId3"/>
          <a:srcRect/>
          <a:stretch>
            <a:fillRect/>
          </a:stretch>
        </p:blipFill>
        <p:spPr>
          <a:xfrm rot="5400000">
            <a:off x="12195199" y="4791795"/>
            <a:ext cx="7776569" cy="6794777"/>
          </a:xfrm>
          <a:prstGeom prst="rect">
            <a:avLst/>
          </a:prstGeom>
        </p:spPr>
      </p:pic>
      <p:pic>
        <p:nvPicPr>
          <p:cNvPr id="4" name="Picture 4"/>
          <p:cNvPicPr>
            <a:picLocks noChangeAspect="1"/>
          </p:cNvPicPr>
          <p:nvPr/>
        </p:nvPicPr>
        <p:blipFill>
          <a:blip r:embed="rId4"/>
          <a:srcRect l="300" r="300"/>
          <a:stretch>
            <a:fillRect/>
          </a:stretch>
        </p:blipFill>
        <p:spPr>
          <a:xfrm>
            <a:off x="16521684" y="8748925"/>
            <a:ext cx="1338366" cy="1346457"/>
          </a:xfrm>
          <a:prstGeom prst="rect">
            <a:avLst/>
          </a:prstGeom>
        </p:spPr>
      </p:pic>
      <p:pic>
        <p:nvPicPr>
          <p:cNvPr id="5" name="Picture 5"/>
          <p:cNvPicPr>
            <a:picLocks noChangeAspect="1"/>
          </p:cNvPicPr>
          <p:nvPr/>
        </p:nvPicPr>
        <p:blipFill>
          <a:blip r:embed="rId5">
            <a:alphaModFix amt="49000"/>
          </a:blip>
          <a:srcRect t="3950" r="24611" b="60927"/>
          <a:stretch>
            <a:fillRect/>
          </a:stretch>
        </p:blipFill>
        <p:spPr>
          <a:xfrm>
            <a:off x="-7271915" y="-716345"/>
            <a:ext cx="11310515" cy="2182372"/>
          </a:xfrm>
          <a:prstGeom prst="rect">
            <a:avLst/>
          </a:prstGeom>
        </p:spPr>
      </p:pic>
      <p:pic>
        <p:nvPicPr>
          <p:cNvPr id="6" name="Picture 6"/>
          <p:cNvPicPr>
            <a:picLocks noChangeAspect="1"/>
          </p:cNvPicPr>
          <p:nvPr/>
        </p:nvPicPr>
        <p:blipFill>
          <a:blip r:embed="rId6"/>
          <a:srcRect r="26440"/>
          <a:stretch>
            <a:fillRect/>
          </a:stretch>
        </p:blipFill>
        <p:spPr>
          <a:xfrm>
            <a:off x="15267724" y="166538"/>
            <a:ext cx="2592326" cy="2885710"/>
          </a:xfrm>
          <a:prstGeom prst="rect">
            <a:avLst/>
          </a:prstGeom>
        </p:spPr>
      </p:pic>
      <p:pic>
        <p:nvPicPr>
          <p:cNvPr id="7" name="Picture 7"/>
          <p:cNvPicPr>
            <a:picLocks noChangeAspect="1"/>
          </p:cNvPicPr>
          <p:nvPr/>
        </p:nvPicPr>
        <p:blipFill>
          <a:blip r:embed="rId7"/>
          <a:srcRect/>
          <a:stretch>
            <a:fillRect/>
          </a:stretch>
        </p:blipFill>
        <p:spPr>
          <a:xfrm>
            <a:off x="7978438" y="6829270"/>
            <a:ext cx="2331124" cy="3266112"/>
          </a:xfrm>
          <a:prstGeom prst="rect">
            <a:avLst/>
          </a:prstGeom>
        </p:spPr>
      </p:pic>
      <p:pic>
        <p:nvPicPr>
          <p:cNvPr id="8" name="Picture 8"/>
          <p:cNvPicPr>
            <a:picLocks noChangeAspect="1"/>
          </p:cNvPicPr>
          <p:nvPr/>
        </p:nvPicPr>
        <p:blipFill>
          <a:blip r:embed="rId8"/>
          <a:srcRect/>
          <a:stretch>
            <a:fillRect/>
          </a:stretch>
        </p:blipFill>
        <p:spPr>
          <a:xfrm>
            <a:off x="475597" y="7039551"/>
            <a:ext cx="2990395" cy="3055830"/>
          </a:xfrm>
          <a:prstGeom prst="rect">
            <a:avLst/>
          </a:prstGeom>
        </p:spPr>
      </p:pic>
      <p:pic>
        <p:nvPicPr>
          <p:cNvPr id="9" name="Picture 9"/>
          <p:cNvPicPr>
            <a:picLocks noChangeAspect="1"/>
          </p:cNvPicPr>
          <p:nvPr/>
        </p:nvPicPr>
        <p:blipFill>
          <a:blip r:embed="rId9"/>
          <a:srcRect l="24352" r="24961"/>
          <a:stretch>
            <a:fillRect/>
          </a:stretch>
        </p:blipFill>
        <p:spPr>
          <a:xfrm>
            <a:off x="6993196" y="194933"/>
            <a:ext cx="2172393" cy="2857314"/>
          </a:xfrm>
          <a:prstGeom prst="rect">
            <a:avLst/>
          </a:prstGeom>
        </p:spPr>
      </p:pic>
      <p:pic>
        <p:nvPicPr>
          <p:cNvPr id="10" name="Picture 10"/>
          <p:cNvPicPr>
            <a:picLocks noChangeAspect="1"/>
          </p:cNvPicPr>
          <p:nvPr/>
        </p:nvPicPr>
        <p:blipFill>
          <a:blip r:embed="rId10"/>
          <a:srcRect/>
          <a:stretch>
            <a:fillRect/>
          </a:stretch>
        </p:blipFill>
        <p:spPr>
          <a:xfrm>
            <a:off x="15267724" y="5211448"/>
            <a:ext cx="2427322" cy="3250878"/>
          </a:xfrm>
          <a:prstGeom prst="rect">
            <a:avLst/>
          </a:prstGeom>
        </p:spPr>
      </p:pic>
      <p:sp>
        <p:nvSpPr>
          <p:cNvPr id="11" name="TextBox 11"/>
          <p:cNvSpPr txBox="1"/>
          <p:nvPr/>
        </p:nvSpPr>
        <p:spPr>
          <a:xfrm>
            <a:off x="427950" y="412941"/>
            <a:ext cx="13506575" cy="1416006"/>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ӘҘӘБИӘТ</a:t>
            </a:r>
          </a:p>
          <a:p>
            <a:pPr>
              <a:lnSpc>
                <a:spcPts val="5500"/>
              </a:lnSpc>
            </a:pPr>
            <a:endParaRPr lang="en-US" sz="5000" b="1" spc="-50" dirty="0">
              <a:solidFill>
                <a:srgbClr val="FFFFFF"/>
              </a:solidFill>
              <a:latin typeface="Open Sans Bold"/>
            </a:endParaRPr>
          </a:p>
        </p:txBody>
      </p:sp>
      <p:sp>
        <p:nvSpPr>
          <p:cNvPr id="12" name="TextBox 12"/>
          <p:cNvSpPr txBox="1"/>
          <p:nvPr/>
        </p:nvSpPr>
        <p:spPr>
          <a:xfrm>
            <a:off x="0" y="2978312"/>
            <a:ext cx="17274203" cy="4167808"/>
          </a:xfrm>
          <a:prstGeom prst="rect">
            <a:avLst/>
          </a:prstGeom>
        </p:spPr>
        <p:txBody>
          <a:bodyPr lIns="0" tIns="0" rIns="0" bIns="0" rtlCol="0" anchor="t">
            <a:spAutoFit/>
          </a:bodyPr>
          <a:lstStyle/>
          <a:p>
            <a:pPr marL="1036320" lvl="1" indent="-518160">
              <a:lnSpc>
                <a:spcPts val="6480"/>
              </a:lnSpc>
              <a:buFont typeface="Arial"/>
              <a:buChar char="•"/>
            </a:pPr>
            <a:r>
              <a:rPr lang="en-US" sz="4800" b="1" spc="-48" dirty="0" smtClean="0">
                <a:solidFill>
                  <a:srgbClr val="FFFFFF"/>
                </a:solidFill>
                <a:latin typeface="Open Sans Bold"/>
              </a:rPr>
              <a:t>ӘҘӘБИ КИСӘЛӘР,ТҮҢӘРӘК ӨҪТӘЛДӘР, ЯҘЫУСЫЛАР</a:t>
            </a:r>
            <a:r>
              <a:rPr lang="ru-RU" sz="4800" b="1" spc="-48" dirty="0" smtClean="0">
                <a:solidFill>
                  <a:srgbClr val="FFFFFF"/>
                </a:solidFill>
                <a:latin typeface="Open Sans Bold"/>
              </a:rPr>
              <a:t> </a:t>
            </a:r>
            <a:r>
              <a:rPr lang="en-US" sz="4800" b="1" spc="-48" dirty="0" smtClean="0">
                <a:solidFill>
                  <a:srgbClr val="FFFFFF"/>
                </a:solidFill>
                <a:latin typeface="Open Sans Bold"/>
              </a:rPr>
              <a:t>ФОРУМЫ</a:t>
            </a:r>
          </a:p>
          <a:p>
            <a:pPr marL="1036320" lvl="1" indent="-518160">
              <a:lnSpc>
                <a:spcPts val="6480"/>
              </a:lnSpc>
              <a:buFont typeface="Arial"/>
              <a:buChar char="•"/>
            </a:pPr>
            <a:r>
              <a:rPr lang="en-US" sz="4800" b="1" spc="-10" dirty="0" smtClean="0">
                <a:solidFill>
                  <a:srgbClr val="FFFFFF"/>
                </a:solidFill>
                <a:latin typeface="Open Sans Bold"/>
              </a:rPr>
              <a:t>РАДИО ҺӘМ ТЕЛЕВИДЕНИЕЛА ЯҘЫУСЫЛАР ҺӘМ ДРАМАТУРГТАР ҠАТНАШЛЫҒЫНДА ТАПШЫРЫУҘАР ЦИКЛЫ</a:t>
            </a:r>
            <a:endParaRPr lang="en-US" sz="4800" b="1" spc="-10" dirty="0">
              <a:solidFill>
                <a:srgbClr val="FFFFFF"/>
              </a:solidFill>
              <a:latin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05" b="1705"/>
          <a:stretch>
            <a:fillRect/>
          </a:stretch>
        </p:blipFill>
        <p:spPr>
          <a:xfrm rot="-1739433">
            <a:off x="11257563" y="-3827532"/>
            <a:ext cx="7998834" cy="10405430"/>
          </a:xfrm>
          <a:prstGeom prst="rect">
            <a:avLst/>
          </a:prstGeom>
        </p:spPr>
      </p:pic>
      <p:pic>
        <p:nvPicPr>
          <p:cNvPr id="3" name="Picture 3"/>
          <p:cNvPicPr>
            <a:picLocks noChangeAspect="1"/>
          </p:cNvPicPr>
          <p:nvPr/>
        </p:nvPicPr>
        <p:blipFill>
          <a:blip r:embed="rId3">
            <a:alphaModFix amt="49000"/>
          </a:blip>
          <a:srcRect t="12735" r="15751" b="48204"/>
          <a:stretch>
            <a:fillRect/>
          </a:stretch>
        </p:blipFill>
        <p:spPr>
          <a:xfrm>
            <a:off x="-4091975" y="-591351"/>
            <a:ext cx="10241349" cy="1966534"/>
          </a:xfrm>
          <a:prstGeom prst="rect">
            <a:avLst/>
          </a:prstGeom>
        </p:spPr>
      </p:pic>
      <p:pic>
        <p:nvPicPr>
          <p:cNvPr id="4" name="Picture 4"/>
          <p:cNvPicPr>
            <a:picLocks noChangeAspect="1"/>
          </p:cNvPicPr>
          <p:nvPr/>
        </p:nvPicPr>
        <p:blipFill>
          <a:blip r:embed="rId4"/>
          <a:srcRect/>
          <a:stretch>
            <a:fillRect/>
          </a:stretch>
        </p:blipFill>
        <p:spPr>
          <a:xfrm rot="-6460999">
            <a:off x="-222040" y="-5095622"/>
            <a:ext cx="5758981" cy="11575841"/>
          </a:xfrm>
          <a:prstGeom prst="rect">
            <a:avLst/>
          </a:prstGeom>
        </p:spPr>
      </p:pic>
      <p:grpSp>
        <p:nvGrpSpPr>
          <p:cNvPr id="5" name="Group 5"/>
          <p:cNvGrpSpPr>
            <a:grpSpLocks noChangeAspect="1"/>
          </p:cNvGrpSpPr>
          <p:nvPr/>
        </p:nvGrpSpPr>
        <p:grpSpPr>
          <a:xfrm>
            <a:off x="10296736" y="2324100"/>
            <a:ext cx="5497489" cy="7024851"/>
            <a:chOff x="0" y="0"/>
            <a:chExt cx="11289030" cy="6350000"/>
          </a:xfrm>
        </p:grpSpPr>
        <p:sp>
          <p:nvSpPr>
            <p:cNvPr id="6" name="Freeform 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12602" r="-12602"/>
              </a:stretch>
            </a:blipFill>
          </p:spPr>
        </p:sp>
      </p:grpSp>
      <p:pic>
        <p:nvPicPr>
          <p:cNvPr id="7" name="Picture 7"/>
          <p:cNvPicPr>
            <a:picLocks noChangeAspect="1"/>
          </p:cNvPicPr>
          <p:nvPr/>
        </p:nvPicPr>
        <p:blipFill>
          <a:blip r:embed="rId6"/>
          <a:srcRect l="300" r="300"/>
          <a:stretch>
            <a:fillRect/>
          </a:stretch>
        </p:blipFill>
        <p:spPr>
          <a:xfrm>
            <a:off x="16521684" y="8748925"/>
            <a:ext cx="1338366" cy="1346457"/>
          </a:xfrm>
          <a:prstGeom prst="rect">
            <a:avLst/>
          </a:prstGeom>
        </p:spPr>
      </p:pic>
      <p:sp>
        <p:nvSpPr>
          <p:cNvPr id="8" name="TextBox 8"/>
          <p:cNvSpPr txBox="1"/>
          <p:nvPr/>
        </p:nvSpPr>
        <p:spPr>
          <a:xfrm>
            <a:off x="283468" y="317522"/>
            <a:ext cx="13506575" cy="720703"/>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КИНЕМАТОГРАФ</a:t>
            </a:r>
            <a:endParaRPr lang="en-US" sz="5000" b="1" spc="-50" dirty="0">
              <a:solidFill>
                <a:srgbClr val="FFFFFF"/>
              </a:solidFill>
              <a:latin typeface="Open Sans Bold"/>
            </a:endParaRPr>
          </a:p>
        </p:txBody>
      </p:sp>
      <p:sp>
        <p:nvSpPr>
          <p:cNvPr id="9" name="TextBox 9"/>
          <p:cNvSpPr txBox="1"/>
          <p:nvPr/>
        </p:nvSpPr>
        <p:spPr>
          <a:xfrm>
            <a:off x="-48300" y="3162300"/>
            <a:ext cx="10144125" cy="4627164"/>
          </a:xfrm>
          <a:prstGeom prst="rect">
            <a:avLst/>
          </a:prstGeom>
        </p:spPr>
        <p:txBody>
          <a:bodyPr wrap="square" lIns="0" tIns="0" rIns="0" bIns="0" rtlCol="0" anchor="t">
            <a:spAutoFit/>
          </a:bodyPr>
          <a:lstStyle/>
          <a:p>
            <a:pPr marL="978262" lvl="1" indent="-489131">
              <a:lnSpc>
                <a:spcPts val="6116"/>
              </a:lnSpc>
              <a:buFont typeface="Arial"/>
              <a:buChar char="•"/>
            </a:pPr>
            <a:r>
              <a:rPr lang="en-US" sz="4000" b="1" spc="-45" dirty="0" smtClean="0">
                <a:solidFill>
                  <a:srgbClr val="FFFFFF"/>
                </a:solidFill>
                <a:latin typeface="Open Sans Bold"/>
              </a:rPr>
              <a:t>«ЕР ҺҮҘЕ. ОНЛАЙН 2.0»  ХАЛЫҠ-АРА</a:t>
            </a:r>
            <a:r>
              <a:rPr lang="ru-RU" sz="4000" b="1" spc="-45" dirty="0" smtClean="0">
                <a:solidFill>
                  <a:srgbClr val="FFFFFF"/>
                </a:solidFill>
                <a:latin typeface="Open Sans Bold"/>
              </a:rPr>
              <a:t> </a:t>
            </a:r>
            <a:r>
              <a:rPr lang="en-US" sz="4000" b="1" spc="-45" dirty="0" smtClean="0">
                <a:solidFill>
                  <a:srgbClr val="FFFFFF"/>
                </a:solidFill>
                <a:latin typeface="Open Sans Bold"/>
              </a:rPr>
              <a:t>БЕЛЕМ БИРЕҮ КИНОПРОЕКТЫ</a:t>
            </a:r>
          </a:p>
          <a:p>
            <a:pPr marL="978262" lvl="1" indent="-489131">
              <a:lnSpc>
                <a:spcPts val="6116"/>
              </a:lnSpc>
              <a:buFont typeface="Arial"/>
              <a:buChar char="•"/>
            </a:pPr>
            <a:r>
              <a:rPr lang="en-US" sz="4000" b="1" spc="-12" dirty="0" smtClean="0">
                <a:solidFill>
                  <a:srgbClr val="FFFFFF"/>
                </a:solidFill>
                <a:latin typeface="Open Sans Bold"/>
              </a:rPr>
              <a:t>МӘҘӘНИ ҺӘМ БЕЛЕМ БИРЕҮ УЧРЕЖДЕНИЕЛАРЫНДА БАШҠОРТ КИНОРЕЖИССЕРҘАРЫ  КИНОФИЛЬМДАРЫН КҮРҺӘТЕҮ </a:t>
            </a:r>
            <a:endParaRPr lang="en-US" sz="4000" b="1" spc="-12" dirty="0">
              <a:solidFill>
                <a:srgbClr val="FFFFFF"/>
              </a:solidFill>
              <a:latin typeface="Open Sans Bold"/>
            </a:endParaRPr>
          </a:p>
        </p:txBody>
      </p:sp>
      <p:pic>
        <p:nvPicPr>
          <p:cNvPr id="10" name="Picture 10"/>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983344">
            <a:off x="12207387" y="-3592352"/>
            <a:ext cx="8628594" cy="7970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78827">
            <a:off x="11616985" y="-869308"/>
            <a:ext cx="5515885" cy="4957401"/>
          </a:xfrm>
          <a:prstGeom prst="rect">
            <a:avLst/>
          </a:prstGeom>
        </p:spPr>
      </p:pic>
      <p:pic>
        <p:nvPicPr>
          <p:cNvPr id="3" name="Picture 3"/>
          <p:cNvPicPr>
            <a:picLocks noChangeAspect="1"/>
          </p:cNvPicPr>
          <p:nvPr/>
        </p:nvPicPr>
        <p:blipFill>
          <a:blip r:embed="rId3"/>
          <a:srcRect/>
          <a:stretch>
            <a:fillRect/>
          </a:stretch>
        </p:blipFill>
        <p:spPr>
          <a:xfrm rot="5400000">
            <a:off x="12195199" y="4791795"/>
            <a:ext cx="7776569" cy="6794777"/>
          </a:xfrm>
          <a:prstGeom prst="rect">
            <a:avLst/>
          </a:prstGeom>
        </p:spPr>
      </p:pic>
      <p:pic>
        <p:nvPicPr>
          <p:cNvPr id="4" name="Picture 4"/>
          <p:cNvPicPr>
            <a:picLocks noChangeAspect="1"/>
          </p:cNvPicPr>
          <p:nvPr/>
        </p:nvPicPr>
        <p:blipFill>
          <a:blip r:embed="rId4"/>
          <a:srcRect l="300" r="300"/>
          <a:stretch>
            <a:fillRect/>
          </a:stretch>
        </p:blipFill>
        <p:spPr>
          <a:xfrm>
            <a:off x="16521684" y="8748925"/>
            <a:ext cx="1338366" cy="1346457"/>
          </a:xfrm>
          <a:prstGeom prst="rect">
            <a:avLst/>
          </a:prstGeom>
        </p:spPr>
      </p:pic>
      <p:pic>
        <p:nvPicPr>
          <p:cNvPr id="5" name="Picture 5"/>
          <p:cNvPicPr>
            <a:picLocks noChangeAspect="1"/>
          </p:cNvPicPr>
          <p:nvPr/>
        </p:nvPicPr>
        <p:blipFill>
          <a:blip r:embed="rId5">
            <a:alphaModFix amt="49000"/>
          </a:blip>
          <a:srcRect t="5192" r="16108" b="62169"/>
          <a:stretch>
            <a:fillRect/>
          </a:stretch>
        </p:blipFill>
        <p:spPr>
          <a:xfrm>
            <a:off x="-6610093" y="-716345"/>
            <a:ext cx="13544293" cy="2182372"/>
          </a:xfrm>
          <a:prstGeom prst="rect">
            <a:avLst/>
          </a:prstGeom>
        </p:spPr>
      </p:pic>
      <p:sp>
        <p:nvSpPr>
          <p:cNvPr id="6" name="TextBox 6"/>
          <p:cNvSpPr txBox="1"/>
          <p:nvPr/>
        </p:nvSpPr>
        <p:spPr>
          <a:xfrm>
            <a:off x="427950" y="412941"/>
            <a:ext cx="13506575" cy="1416006"/>
          </a:xfrm>
          <a:prstGeom prst="rect">
            <a:avLst/>
          </a:prstGeom>
        </p:spPr>
        <p:txBody>
          <a:bodyPr lIns="0" tIns="0" rIns="0" bIns="0" rtlCol="0" anchor="t">
            <a:spAutoFit/>
          </a:bodyPr>
          <a:lstStyle/>
          <a:p>
            <a:pPr>
              <a:lnSpc>
                <a:spcPts val="5500"/>
              </a:lnSpc>
            </a:pPr>
            <a:r>
              <a:rPr lang="en-US" sz="5000" b="1" spc="-50" dirty="0" smtClean="0">
                <a:solidFill>
                  <a:srgbClr val="FFFFFF"/>
                </a:solidFill>
                <a:latin typeface="Open Sans Bold"/>
              </a:rPr>
              <a:t>МУЗЫКА СӘНҒӘТЕ</a:t>
            </a:r>
          </a:p>
          <a:p>
            <a:pPr>
              <a:lnSpc>
                <a:spcPts val="5500"/>
              </a:lnSpc>
            </a:pPr>
            <a:endParaRPr lang="en-US" sz="5000" b="1" spc="-50" dirty="0">
              <a:solidFill>
                <a:srgbClr val="FFFFFF"/>
              </a:solidFill>
              <a:latin typeface="Open Sans Bold"/>
            </a:endParaRPr>
          </a:p>
        </p:txBody>
      </p:sp>
      <p:grpSp>
        <p:nvGrpSpPr>
          <p:cNvPr id="7" name="Group 7"/>
          <p:cNvGrpSpPr>
            <a:grpSpLocks noChangeAspect="1"/>
          </p:cNvGrpSpPr>
          <p:nvPr/>
        </p:nvGrpSpPr>
        <p:grpSpPr>
          <a:xfrm>
            <a:off x="418425" y="3096417"/>
            <a:ext cx="8209151" cy="4617590"/>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39138" t="-5621" b="-33531"/>
              </a:stretch>
            </a:blipFill>
          </p:spPr>
        </p:sp>
      </p:grpSp>
      <p:pic>
        <p:nvPicPr>
          <p:cNvPr id="9" name="Picture 9"/>
          <p:cNvPicPr>
            <a:picLocks noChangeAspect="1"/>
          </p:cNvPicPr>
          <p:nvPr/>
        </p:nvPicPr>
        <p:blipFill>
          <a:blip r:embed="rId7">
            <a:alphaModFix amt="70000"/>
          </a:blip>
          <a:srcRect/>
          <a:stretch>
            <a:fillRect/>
          </a:stretch>
        </p:blipFill>
        <p:spPr>
          <a:xfrm rot="-7016112">
            <a:off x="10293165" y="-1446674"/>
            <a:ext cx="8743570" cy="5825403"/>
          </a:xfrm>
          <a:prstGeom prst="rect">
            <a:avLst/>
          </a:prstGeom>
        </p:spPr>
      </p:pic>
      <p:sp>
        <p:nvSpPr>
          <p:cNvPr id="10" name="TextBox 10"/>
          <p:cNvSpPr txBox="1"/>
          <p:nvPr/>
        </p:nvSpPr>
        <p:spPr>
          <a:xfrm>
            <a:off x="8969802" y="1257300"/>
            <a:ext cx="9222948" cy="7756226"/>
          </a:xfrm>
          <a:prstGeom prst="rect">
            <a:avLst/>
          </a:prstGeom>
        </p:spPr>
        <p:txBody>
          <a:bodyPr lIns="0" tIns="0" rIns="0" bIns="0" rtlCol="0" anchor="t">
            <a:spAutoFit/>
          </a:bodyPr>
          <a:lstStyle/>
          <a:p>
            <a:pPr>
              <a:lnSpc>
                <a:spcPts val="6075"/>
              </a:lnSpc>
            </a:pPr>
            <a:endParaRPr lang="ru-RU" sz="4000" b="1" dirty="0" smtClean="0"/>
          </a:p>
          <a:p>
            <a:pPr>
              <a:lnSpc>
                <a:spcPts val="6075"/>
              </a:lnSpc>
            </a:pPr>
            <a:r>
              <a:rPr lang="ru-RU" sz="4000" b="1" spc="-12" dirty="0" smtClean="0">
                <a:solidFill>
                  <a:srgbClr val="FFFFFF"/>
                </a:solidFill>
                <a:latin typeface="Open Sans Bold"/>
              </a:rPr>
              <a:t>• ҠУРАЙСЫЛАР ҺӘМ  </a:t>
            </a:r>
          </a:p>
          <a:p>
            <a:pPr>
              <a:lnSpc>
                <a:spcPts val="6075"/>
              </a:lnSpc>
            </a:pPr>
            <a:r>
              <a:rPr lang="ru-RU" sz="4000" b="1" spc="-12" dirty="0" smtClean="0">
                <a:solidFill>
                  <a:srgbClr val="FFFFFF"/>
                </a:solidFill>
                <a:latin typeface="Open Sans Bold"/>
              </a:rPr>
              <a:t>   ҠУРАЙСЫЛАР </a:t>
            </a:r>
          </a:p>
          <a:p>
            <a:pPr>
              <a:lnSpc>
                <a:spcPts val="6075"/>
              </a:lnSpc>
            </a:pPr>
            <a:r>
              <a:rPr lang="ru-RU" sz="4000" b="1" spc="-12" dirty="0" smtClean="0">
                <a:solidFill>
                  <a:srgbClr val="FFFFFF"/>
                </a:solidFill>
                <a:latin typeface="Open Sans Bold"/>
              </a:rPr>
              <a:t>   ОРКЕСТРҘАРЫ КОНКУРСТАРЫ</a:t>
            </a:r>
          </a:p>
          <a:p>
            <a:pPr>
              <a:lnSpc>
                <a:spcPts val="6075"/>
              </a:lnSpc>
            </a:pPr>
            <a:r>
              <a:rPr lang="ru-RU" sz="4000" b="1" spc="-12" dirty="0" smtClean="0">
                <a:solidFill>
                  <a:srgbClr val="FFFFFF"/>
                </a:solidFill>
                <a:latin typeface="Open Sans Bold"/>
              </a:rPr>
              <a:t>• ЙЫЙЫЛМА ОРКЕСТРҘЫҢ   </a:t>
            </a:r>
          </a:p>
          <a:p>
            <a:pPr>
              <a:lnSpc>
                <a:spcPts val="6075"/>
              </a:lnSpc>
            </a:pPr>
            <a:r>
              <a:rPr lang="ru-RU" sz="4000" b="1" spc="-44" dirty="0" smtClean="0">
                <a:solidFill>
                  <a:srgbClr val="FFFFFF"/>
                </a:solidFill>
                <a:latin typeface="Open Sans Bold"/>
              </a:rPr>
              <a:t>  </a:t>
            </a:r>
            <a:r>
              <a:rPr lang="ru-RU" sz="4000" b="1" spc="-12" dirty="0" smtClean="0">
                <a:solidFill>
                  <a:srgbClr val="FFFFFF"/>
                </a:solidFill>
                <a:latin typeface="Open Sans Bold"/>
              </a:rPr>
              <a:t>«СПАССКАЯ БАШНЯ» </a:t>
            </a:r>
          </a:p>
          <a:p>
            <a:pPr>
              <a:lnSpc>
                <a:spcPts val="6075"/>
              </a:lnSpc>
            </a:pPr>
            <a:r>
              <a:rPr lang="ru-RU" sz="4000" b="1" spc="-44" dirty="0" smtClean="0">
                <a:solidFill>
                  <a:srgbClr val="FFFFFF"/>
                </a:solidFill>
                <a:latin typeface="Open Sans Bold"/>
              </a:rPr>
              <a:t>  </a:t>
            </a:r>
            <a:r>
              <a:rPr lang="ru-RU" sz="4000" b="1" spc="-12" dirty="0" smtClean="0">
                <a:solidFill>
                  <a:srgbClr val="FFFFFF"/>
                </a:solidFill>
                <a:latin typeface="Open Sans Bold"/>
              </a:rPr>
              <a:t>ФЕСТИВАЛЕНДӘ ҠАТНАШЫУЫ</a:t>
            </a:r>
          </a:p>
          <a:p>
            <a:pPr>
              <a:lnSpc>
                <a:spcPts val="6075"/>
              </a:lnSpc>
            </a:pPr>
            <a:r>
              <a:rPr lang="ru-RU" sz="4000" b="1" spc="-12" dirty="0" smtClean="0">
                <a:solidFill>
                  <a:srgbClr val="FFFFFF"/>
                </a:solidFill>
                <a:latin typeface="Open Sans Bold"/>
              </a:rPr>
              <a:t>• «ЙЫҺАН» ФОРМАЛЬ БУЛМАҒАН </a:t>
            </a:r>
          </a:p>
          <a:p>
            <a:pPr>
              <a:lnSpc>
                <a:spcPts val="6075"/>
              </a:lnSpc>
            </a:pPr>
            <a:r>
              <a:rPr lang="ru-RU" sz="4000" b="1" spc="-44" dirty="0" smtClean="0">
                <a:solidFill>
                  <a:srgbClr val="FFFFFF"/>
                </a:solidFill>
                <a:latin typeface="Open Sans Bold"/>
              </a:rPr>
              <a:t>   </a:t>
            </a:r>
            <a:r>
              <a:rPr lang="ru-RU" sz="4000" b="1" spc="-12" dirty="0" smtClean="0">
                <a:solidFill>
                  <a:srgbClr val="FFFFFF"/>
                </a:solidFill>
                <a:latin typeface="Open Sans Bold"/>
              </a:rPr>
              <a:t>ЙҮНӘЛЕШТӘГЕ МУЗЫКА </a:t>
            </a:r>
          </a:p>
          <a:p>
            <a:pPr>
              <a:lnSpc>
                <a:spcPts val="6075"/>
              </a:lnSpc>
            </a:pPr>
            <a:r>
              <a:rPr lang="ru-RU" sz="4000" b="1" spc="-44" dirty="0" smtClean="0">
                <a:solidFill>
                  <a:srgbClr val="FFFFFF"/>
                </a:solidFill>
                <a:latin typeface="Open Sans Bold"/>
              </a:rPr>
              <a:t>   </a:t>
            </a:r>
            <a:r>
              <a:rPr lang="ru-RU" sz="4000" b="1" spc="-12" dirty="0" smtClean="0">
                <a:solidFill>
                  <a:srgbClr val="FFFFFF"/>
                </a:solidFill>
                <a:latin typeface="Open Sans Bold"/>
              </a:rPr>
              <a:t>КОНЦЕРТЫ</a:t>
            </a:r>
            <a:endParaRPr lang="ru-RU" sz="4000" b="1" spc="-12" dirty="0">
              <a:solidFill>
                <a:srgbClr val="FFFFFF"/>
              </a:solidFill>
              <a:latin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112</TotalTime>
  <Words>335</Words>
  <Application>Microsoft Office PowerPoint</Application>
  <PresentationFormat>Произвольный</PresentationFormat>
  <Paragraphs>73</Paragraphs>
  <Slides>14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Open Sans</vt:lpstr>
      <vt:lpstr>Calibri</vt:lpstr>
      <vt:lpstr>Open Sans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Год культуры. Презентация (с правками от 09.02.22)</dc:title>
  <dc:creator>Yusupov</dc:creator>
  <cp:lastModifiedBy>Azamat Shiriyazdanov</cp:lastModifiedBy>
  <cp:revision>12</cp:revision>
  <dcterms:created xsi:type="dcterms:W3CDTF">2006-08-16T00:00:00Z</dcterms:created>
  <dcterms:modified xsi:type="dcterms:W3CDTF">2022-02-10T11:02:12Z</dcterms:modified>
  <dc:identifier>DAE3z1Fhz9M</dc:identifier>
</cp:coreProperties>
</file>